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drawings/drawing2.xml" ContentType="application/vnd.openxmlformats-officedocument.drawingml.chartshape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rts/chart6.xml" ContentType="application/vnd.openxmlformats-officedocument.drawingml.chart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Default Extension="xlsx" ContentType="application/vnd.openxmlformats-officedocument.spreadsheetml.sheet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drawings/drawing3.xml" ContentType="application/vnd.openxmlformats-officedocument.drawingml.chartshapes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rawings/drawing1.xml" ContentType="application/vnd.openxmlformats-officedocument.drawingml.chartshape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300" r:id="rId2"/>
    <p:sldId id="365" r:id="rId3"/>
    <p:sldId id="301" r:id="rId4"/>
    <p:sldId id="302" r:id="rId5"/>
    <p:sldId id="303" r:id="rId6"/>
    <p:sldId id="304" r:id="rId7"/>
    <p:sldId id="354" r:id="rId8"/>
    <p:sldId id="377" r:id="rId9"/>
    <p:sldId id="305" r:id="rId10"/>
    <p:sldId id="378" r:id="rId11"/>
    <p:sldId id="348" r:id="rId12"/>
    <p:sldId id="383" r:id="rId13"/>
    <p:sldId id="384" r:id="rId14"/>
    <p:sldId id="385" r:id="rId15"/>
    <p:sldId id="386" r:id="rId16"/>
    <p:sldId id="325" r:id="rId17"/>
    <p:sldId id="379" r:id="rId18"/>
    <p:sldId id="327" r:id="rId19"/>
    <p:sldId id="387" r:id="rId20"/>
    <p:sldId id="349" r:id="rId21"/>
    <p:sldId id="358" r:id="rId22"/>
    <p:sldId id="350" r:id="rId23"/>
    <p:sldId id="359" r:id="rId24"/>
    <p:sldId id="351" r:id="rId25"/>
    <p:sldId id="360" r:id="rId26"/>
    <p:sldId id="363" r:id="rId27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00"/>
    <a:srgbClr val="9CD35F"/>
    <a:srgbClr val="C7E6A4"/>
    <a:srgbClr val="FFFF99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snapVertSplitter="1" vertBarState="minimized" horzBarState="maximized">
    <p:restoredLeft sz="15422" autoAdjust="0"/>
    <p:restoredTop sz="94660"/>
  </p:normalViewPr>
  <p:slideViewPr>
    <p:cSldViewPr>
      <p:cViewPr>
        <p:scale>
          <a:sx n="66" d="100"/>
          <a:sy n="66" d="100"/>
        </p:scale>
        <p:origin x="-1032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7200"/>
    </p:cViewPr>
  </p:sorterViewPr>
  <p:notesViewPr>
    <p:cSldViewPr>
      <p:cViewPr varScale="1">
        <p:scale>
          <a:sx n="49" d="100"/>
          <a:sy n="49" d="100"/>
        </p:scale>
        <p:origin x="-1866" y="-108"/>
      </p:cViewPr>
      <p:guideLst>
        <p:guide orient="horz" pos="3024"/>
        <p:guide pos="2304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tti-bcs\adm\ADMshare\2030%20Committee\2030%20REPORT\December%2017%20Commission%20Presentation\PavementNeedsES_ExhibitP2_Excel_121208_345_mrm.xls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\\tti-bcs\adm\ADMshare\2030%20Committee\Line%20graph%201208.xls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file:///\\tti-bcs\adm\ADMshare\2030%20Committee\Line%20graph%201208.xls" TargetMode="Externa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oleObject" Target="file:///\\tti-bcs\adm\ADMshare\2030%20Committee\stacked%20bar%20graph%201208.xls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%20and%20Settings\s-yates\Local%20Settings\Temporary%20Internet%20Files\Content.Outlook\63G1JHBP\Scenario%20Summary%20-%20State%20ITS%20Commute%20costs%20Dec%2015%2008.xls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plotArea>
      <c:layout>
        <c:manualLayout>
          <c:layoutTarget val="inner"/>
          <c:xMode val="edge"/>
          <c:yMode val="edge"/>
          <c:x val="0.12263503246304763"/>
          <c:y val="6.7010393608038191E-2"/>
          <c:w val="0.85474846894138357"/>
          <c:h val="0.77880685091747293"/>
        </c:manualLayout>
      </c:layout>
      <c:barChart>
        <c:barDir val="col"/>
        <c:grouping val="clustered"/>
        <c:ser>
          <c:idx val="0"/>
          <c:order val="0"/>
          <c:spPr>
            <a:solidFill>
              <a:srgbClr val="C00000"/>
            </a:solidFill>
            <a:ln w="12700">
              <a:solidFill>
                <a:srgbClr val="000000"/>
              </a:solidFill>
              <a:prstDash val="solid"/>
            </a:ln>
          </c:spPr>
          <c:dLbls>
            <c:spPr>
              <a:solidFill>
                <a:schemeClr val="bg1"/>
              </a:solidFill>
            </c:spPr>
            <c:txPr>
              <a:bodyPr rot="-5400000" vert="horz"/>
              <a:lstStyle/>
              <a:p>
                <a:pPr>
                  <a:defRPr sz="1600">
                    <a:latin typeface="+mn-lt"/>
                  </a:defRPr>
                </a:pPr>
                <a:endParaRPr lang="en-US"/>
              </a:p>
            </c:txPr>
            <c:showVal val="1"/>
          </c:dLbls>
          <c:val>
            <c:numRef>
              <c:f>Sheet1!$D$3:$D$24</c:f>
              <c:numCache>
                <c:formatCode>General</c:formatCode>
                <c:ptCount val="22"/>
                <c:pt idx="0">
                  <c:v>1.83</c:v>
                </c:pt>
                <c:pt idx="1">
                  <c:v>3.68</c:v>
                </c:pt>
                <c:pt idx="2">
                  <c:v>4.55</c:v>
                </c:pt>
                <c:pt idx="3">
                  <c:v>4.7</c:v>
                </c:pt>
                <c:pt idx="4">
                  <c:v>4.21</c:v>
                </c:pt>
                <c:pt idx="5">
                  <c:v>4.29</c:v>
                </c:pt>
                <c:pt idx="6">
                  <c:v>4.04</c:v>
                </c:pt>
                <c:pt idx="7">
                  <c:v>3.3</c:v>
                </c:pt>
                <c:pt idx="8">
                  <c:v>3.13</c:v>
                </c:pt>
                <c:pt idx="9">
                  <c:v>3.08</c:v>
                </c:pt>
                <c:pt idx="10">
                  <c:v>3.25</c:v>
                </c:pt>
                <c:pt idx="11">
                  <c:v>3.44</c:v>
                </c:pt>
                <c:pt idx="12">
                  <c:v>3.51</c:v>
                </c:pt>
                <c:pt idx="13">
                  <c:v>3.53</c:v>
                </c:pt>
                <c:pt idx="14">
                  <c:v>3.62</c:v>
                </c:pt>
                <c:pt idx="15">
                  <c:v>3.4099999999999997</c:v>
                </c:pt>
                <c:pt idx="16">
                  <c:v>3.27</c:v>
                </c:pt>
                <c:pt idx="17">
                  <c:v>3.23</c:v>
                </c:pt>
                <c:pt idx="18">
                  <c:v>3.16</c:v>
                </c:pt>
                <c:pt idx="19">
                  <c:v>3.17</c:v>
                </c:pt>
                <c:pt idx="20">
                  <c:v>3.21</c:v>
                </c:pt>
                <c:pt idx="21">
                  <c:v>3.23</c:v>
                </c:pt>
              </c:numCache>
            </c:numRef>
          </c:val>
        </c:ser>
        <c:gapWidth val="74"/>
        <c:axId val="97274496"/>
        <c:axId val="97334016"/>
      </c:barChart>
      <c:catAx>
        <c:axId val="97274496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 sz="1800" b="0" i="0" u="none" strike="noStrike" baseline="0">
                    <a:solidFill>
                      <a:srgbClr val="002060"/>
                    </a:solidFill>
                    <a:latin typeface="+mn-lt"/>
                    <a:ea typeface="Arial"/>
                    <a:cs typeface="Arial"/>
                  </a:defRPr>
                </a:pPr>
                <a:r>
                  <a:rPr lang="en-US" sz="1800" b="0">
                    <a:solidFill>
                      <a:srgbClr val="002060"/>
                    </a:solidFill>
                    <a:latin typeface="+mn-lt"/>
                  </a:rPr>
                  <a:t>Analysis Year</a:t>
                </a:r>
              </a:p>
            </c:rich>
          </c:tx>
          <c:layout>
            <c:manualLayout>
              <c:xMode val="edge"/>
              <c:yMode val="edge"/>
              <c:x val="0.49757707588651656"/>
              <c:y val="0.93299077306058631"/>
            </c:manualLayout>
          </c:layout>
          <c:spPr>
            <a:noFill/>
            <a:ln w="25400">
              <a:noFill/>
            </a:ln>
          </c:spPr>
        </c:title>
        <c:numFmt formatCode="General" sourceLinked="1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400" b="0" i="0" u="none" strike="noStrike" baseline="0">
                <a:solidFill>
                  <a:srgbClr val="000000"/>
                </a:solidFill>
                <a:latin typeface="+mn-lt"/>
                <a:ea typeface="Arial"/>
                <a:cs typeface="Arial" pitchFamily="34" charset="0"/>
              </a:defRPr>
            </a:pPr>
            <a:endParaRPr lang="en-US"/>
          </a:p>
        </c:txPr>
        <c:crossAx val="97334016"/>
        <c:crosses val="autoZero"/>
        <c:auto val="1"/>
        <c:lblAlgn val="ctr"/>
        <c:lblOffset val="100"/>
        <c:tickLblSkip val="1"/>
        <c:tickMarkSkip val="1"/>
      </c:catAx>
      <c:valAx>
        <c:axId val="97334016"/>
        <c:scaling>
          <c:orientation val="minMax"/>
          <c:max val="6"/>
        </c:scaling>
        <c:axPos val="l"/>
        <c:majorGridlines>
          <c:spPr>
            <a:ln w="3175">
              <a:solidFill>
                <a:schemeClr val="tx2">
                  <a:lumMod val="40000"/>
                  <a:lumOff val="60000"/>
                </a:schemeClr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800" b="0" i="0" u="none" strike="noStrike" baseline="0">
                    <a:solidFill>
                      <a:srgbClr val="002060"/>
                    </a:solidFill>
                    <a:latin typeface="+mn-lt"/>
                    <a:ea typeface="Arial"/>
                    <a:cs typeface="Arial"/>
                  </a:defRPr>
                </a:pPr>
                <a:r>
                  <a:rPr lang="en-US" sz="1800" b="0">
                    <a:solidFill>
                      <a:srgbClr val="002060"/>
                    </a:solidFill>
                    <a:latin typeface="+mn-lt"/>
                  </a:rPr>
                  <a:t>M&amp;R Needs ($ Billion)</a:t>
                </a:r>
              </a:p>
            </c:rich>
          </c:tx>
          <c:layout>
            <c:manualLayout>
              <c:xMode val="edge"/>
              <c:yMode val="edge"/>
              <c:x val="1.0288418589026582E-2"/>
              <c:y val="0.25773230674325354"/>
            </c:manualLayout>
          </c:layout>
          <c:spPr>
            <a:noFill/>
            <a:ln w="25400">
              <a:noFill/>
            </a:ln>
          </c:spPr>
        </c:title>
        <c:numFmt formatCode="&quot;$&quot;#,##0.0" sourceLinked="0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600" b="0" i="0" u="none" strike="noStrike" baseline="0">
                <a:solidFill>
                  <a:srgbClr val="000000"/>
                </a:solidFill>
                <a:latin typeface="+mn-lt"/>
                <a:ea typeface="Arial"/>
                <a:cs typeface="Arial"/>
              </a:defRPr>
            </a:pPr>
            <a:endParaRPr lang="en-US"/>
          </a:p>
        </c:txPr>
        <c:crossAx val="97274496"/>
        <c:crosses val="autoZero"/>
        <c:crossBetween val="between"/>
        <c:majorUnit val="1"/>
      </c:valAx>
      <c:spPr>
        <a:noFill/>
        <a:ln w="12700">
          <a:solidFill>
            <a:srgbClr val="808080"/>
          </a:solidFill>
          <a:prstDash val="solid"/>
        </a:ln>
      </c:spPr>
    </c:plotArea>
    <c:plotVisOnly val="1"/>
    <c:dispBlanksAs val="gap"/>
  </c:chart>
  <c:spPr>
    <a:solidFill>
      <a:srgbClr val="FFFFFF"/>
    </a:solidFill>
    <a:ln w="3175">
      <a:solidFill>
        <a:schemeClr val="tx1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plotArea>
      <c:layout>
        <c:manualLayout>
          <c:layoutTarget val="inner"/>
          <c:xMode val="edge"/>
          <c:yMode val="edge"/>
          <c:x val="0.11895775848531759"/>
          <c:y val="2.8173026448617008E-2"/>
          <c:w val="0.85066413172712352"/>
          <c:h val="0.78720775287704359"/>
        </c:manualLayout>
      </c:layout>
      <c:scatterChart>
        <c:scatterStyle val="smoothMarker"/>
        <c:ser>
          <c:idx val="0"/>
          <c:order val="0"/>
          <c:spPr>
            <a:ln>
              <a:solidFill>
                <a:schemeClr val="tx1"/>
              </a:solidFill>
            </a:ln>
          </c:spPr>
          <c:marker>
            <c:symbol val="square"/>
            <c:size val="15"/>
            <c:spPr>
              <a:solidFill>
                <a:srgbClr val="002060"/>
              </a:solidFill>
              <a:ln w="31750">
                <a:solidFill>
                  <a:srgbClr val="002060"/>
                </a:solidFill>
              </a:ln>
            </c:spPr>
          </c:marker>
          <c:xVal>
            <c:numRef>
              <c:f>data!$A$167:$D$167</c:f>
              <c:numCache>
                <c:formatCode>0</c:formatCode>
                <c:ptCount val="4"/>
                <c:pt idx="0">
                  <c:v>90</c:v>
                </c:pt>
                <c:pt idx="1">
                  <c:v>48</c:v>
                </c:pt>
                <c:pt idx="2">
                  <c:v>32</c:v>
                </c:pt>
                <c:pt idx="3">
                  <c:v>19</c:v>
                </c:pt>
              </c:numCache>
            </c:numRef>
          </c:xVal>
          <c:yVal>
            <c:numRef>
              <c:f>data!$A$168:$D$168</c:f>
              <c:numCache>
                <c:formatCode>0</c:formatCode>
                <c:ptCount val="4"/>
                <c:pt idx="0">
                  <c:v>70</c:v>
                </c:pt>
                <c:pt idx="1">
                  <c:v>124</c:v>
                </c:pt>
                <c:pt idx="2">
                  <c:v>171</c:v>
                </c:pt>
                <c:pt idx="3">
                  <c:v>213</c:v>
                </c:pt>
              </c:numCache>
            </c:numRef>
          </c:yVal>
          <c:smooth val="1"/>
        </c:ser>
        <c:axId val="141062528"/>
        <c:axId val="141063680"/>
      </c:scatterChart>
      <c:valAx>
        <c:axId val="141062528"/>
        <c:scaling>
          <c:orientation val="minMax"/>
          <c:max val="95"/>
          <c:min val="0"/>
        </c:scaling>
        <c:axPos val="b"/>
        <c:numFmt formatCode="@" sourceLinked="0"/>
        <c:tickLblPos val="nextTo"/>
        <c:txPr>
          <a:bodyPr rot="0" vert="horz" anchor="t" anchorCtr="0"/>
          <a:lstStyle/>
          <a:p>
            <a:pPr>
              <a:defRPr sz="1800" b="0" i="0" u="none" strike="noStrike" baseline="0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141063680"/>
        <c:crosses val="autoZero"/>
        <c:crossBetween val="midCat"/>
        <c:majorUnit val="20"/>
      </c:valAx>
      <c:valAx>
        <c:axId val="141063680"/>
        <c:scaling>
          <c:orientation val="minMax"/>
          <c:max val="250"/>
          <c:min val="0"/>
        </c:scaling>
        <c:axPos val="l"/>
        <c:numFmt formatCode="&quot;$&quot;#,##0" sourceLinked="0"/>
        <c:tickLblPos val="nextTo"/>
        <c:txPr>
          <a:bodyPr rot="0" vert="horz"/>
          <a:lstStyle/>
          <a:p>
            <a:pPr>
              <a:defRPr sz="1800" b="0" i="0" u="none" strike="noStrike" baseline="0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141062528"/>
        <c:crosses val="autoZero"/>
        <c:crossBetween val="midCat"/>
        <c:majorUnit val="50"/>
      </c:valAx>
      <c:spPr>
        <a:noFill/>
        <a:ln w="25400">
          <a:noFill/>
        </a:ln>
      </c:spPr>
    </c:plotArea>
    <c:plotVisOnly val="1"/>
    <c:dispBlanksAs val="gap"/>
  </c:chart>
  <c:spPr>
    <a:noFill/>
    <a:ln>
      <a:noFill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n-US"/>
    </a:p>
  </c:txPr>
  <c:externalData r:id="rId1"/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plotArea>
      <c:layout>
        <c:manualLayout>
          <c:layoutTarget val="inner"/>
          <c:xMode val="edge"/>
          <c:yMode val="edge"/>
          <c:x val="0.11895775848531757"/>
          <c:y val="2.8173026448617005E-2"/>
          <c:w val="0.85066413172712352"/>
          <c:h val="0.78720775287704359"/>
        </c:manualLayout>
      </c:layout>
      <c:scatterChart>
        <c:scatterStyle val="smoothMarker"/>
        <c:ser>
          <c:idx val="0"/>
          <c:order val="0"/>
          <c:spPr>
            <a:ln>
              <a:solidFill>
                <a:schemeClr val="tx1"/>
              </a:solidFill>
            </a:ln>
          </c:spPr>
          <c:marker>
            <c:symbol val="square"/>
            <c:size val="15"/>
            <c:spPr>
              <a:solidFill>
                <a:srgbClr val="002060"/>
              </a:solidFill>
              <a:ln w="31750">
                <a:solidFill>
                  <a:srgbClr val="002060"/>
                </a:solidFill>
              </a:ln>
            </c:spPr>
          </c:marker>
          <c:xVal>
            <c:numRef>
              <c:f>data!$A$167:$D$167</c:f>
              <c:numCache>
                <c:formatCode>0</c:formatCode>
                <c:ptCount val="4"/>
                <c:pt idx="0">
                  <c:v>90</c:v>
                </c:pt>
                <c:pt idx="1">
                  <c:v>48</c:v>
                </c:pt>
                <c:pt idx="2">
                  <c:v>32</c:v>
                </c:pt>
                <c:pt idx="3">
                  <c:v>19</c:v>
                </c:pt>
              </c:numCache>
            </c:numRef>
          </c:xVal>
          <c:yVal>
            <c:numRef>
              <c:f>data!$A$168:$D$168</c:f>
              <c:numCache>
                <c:formatCode>0</c:formatCode>
                <c:ptCount val="4"/>
                <c:pt idx="0">
                  <c:v>70</c:v>
                </c:pt>
                <c:pt idx="1">
                  <c:v>124</c:v>
                </c:pt>
                <c:pt idx="2">
                  <c:v>171</c:v>
                </c:pt>
                <c:pt idx="3">
                  <c:v>213</c:v>
                </c:pt>
              </c:numCache>
            </c:numRef>
          </c:yVal>
          <c:smooth val="1"/>
        </c:ser>
        <c:axId val="141420416"/>
        <c:axId val="141490048"/>
      </c:scatterChart>
      <c:valAx>
        <c:axId val="141420416"/>
        <c:scaling>
          <c:orientation val="minMax"/>
          <c:max val="95"/>
          <c:min val="0"/>
        </c:scaling>
        <c:axPos val="b"/>
        <c:numFmt formatCode="@" sourceLinked="0"/>
        <c:tickLblPos val="low"/>
        <c:txPr>
          <a:bodyPr rot="0" vert="horz" anchor="t" anchorCtr="0"/>
          <a:lstStyle/>
          <a:p>
            <a:pPr>
              <a:defRPr sz="1800" b="0" i="0" u="none" strike="noStrike" baseline="0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141490048"/>
        <c:crosses val="autoZero"/>
        <c:crossBetween val="midCat"/>
        <c:majorUnit val="20"/>
      </c:valAx>
      <c:valAx>
        <c:axId val="141490048"/>
        <c:scaling>
          <c:orientation val="minMax"/>
          <c:max val="250"/>
          <c:min val="0"/>
        </c:scaling>
        <c:axPos val="l"/>
        <c:numFmt formatCode="&quot;$&quot;#,##0" sourceLinked="0"/>
        <c:tickLblPos val="nextTo"/>
        <c:txPr>
          <a:bodyPr rot="0" vert="horz"/>
          <a:lstStyle/>
          <a:p>
            <a:pPr>
              <a:defRPr sz="1800" b="0" i="0" u="none" strike="noStrike" baseline="0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141420416"/>
        <c:crosses val="autoZero"/>
        <c:crossBetween val="midCat"/>
        <c:majorUnit val="50"/>
      </c:valAx>
      <c:spPr>
        <a:noFill/>
        <a:ln w="25400">
          <a:noFill/>
        </a:ln>
      </c:spPr>
    </c:plotArea>
    <c:plotVisOnly val="1"/>
    <c:dispBlanksAs val="gap"/>
  </c:chart>
  <c:spPr>
    <a:noFill/>
    <a:ln>
      <a:noFill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n-US"/>
    </a:p>
  </c:txPr>
  <c:externalData r:id="rId1"/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plotArea>
      <c:layout>
        <c:manualLayout>
          <c:layoutTarget val="inner"/>
          <c:xMode val="edge"/>
          <c:yMode val="edge"/>
          <c:x val="5.4563597761424013E-2"/>
          <c:y val="0.15247310145834492"/>
          <c:w val="0.92124279136261356"/>
          <c:h val="0.65193252333524532"/>
        </c:manualLayout>
      </c:layout>
      <c:barChart>
        <c:barDir val="col"/>
        <c:grouping val="stacked"/>
        <c:ser>
          <c:idx val="1"/>
          <c:order val="0"/>
          <c:tx>
            <c:strRef>
              <c:f>URban!$C$1</c:f>
              <c:strCache>
                <c:ptCount val="1"/>
                <c:pt idx="0">
                  <c:v>Scenario Implementation Cost</c:v>
                </c:pt>
              </c:strCache>
            </c:strRef>
          </c:tx>
          <c:spPr>
            <a:solidFill>
              <a:srgbClr val="C00000"/>
            </a:solidFill>
          </c:spPr>
          <c:dLbls>
            <c:dLbl>
              <c:idx val="2"/>
              <c:layout/>
              <c:tx>
                <c:rich>
                  <a:bodyPr/>
                  <a:lstStyle/>
                  <a:p>
                    <a:r>
                      <a:rPr lang="en-US"/>
                      <a:t>$</a:t>
                    </a:r>
                    <a:r>
                      <a:rPr lang="en-US" smtClean="0"/>
                      <a:t>171</a:t>
                    </a:r>
                    <a:endParaRPr lang="en-US"/>
                  </a:p>
                </c:rich>
              </c:tx>
              <c:showVal val="1"/>
            </c:dLbl>
            <c:numFmt formatCode="\$#,##0" sourceLinked="0"/>
            <c:txPr>
              <a:bodyPr/>
              <a:lstStyle/>
              <a:p>
                <a:pPr>
                  <a:defRPr sz="1800"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Val val="1"/>
          </c:dLbls>
          <c:cat>
            <c:strRef>
              <c:f>URban!$A$2:$A$5</c:f>
              <c:strCache>
                <c:ptCount val="4"/>
                <c:pt idx="0">
                  <c:v>Current Funding Trend</c:v>
                </c:pt>
                <c:pt idx="1">
                  <c:v>Maintain Mobility Competitiveness</c:v>
                </c:pt>
                <c:pt idx="2">
                  <c:v>Prevent Worsening Congestion</c:v>
                </c:pt>
                <c:pt idx="3">
                  <c:v>Reduce Congestion</c:v>
                </c:pt>
              </c:strCache>
            </c:strRef>
          </c:cat>
          <c:val>
            <c:numRef>
              <c:f>URban!$C$2:$C$5</c:f>
              <c:numCache>
                <c:formatCode>General</c:formatCode>
                <c:ptCount val="4"/>
                <c:pt idx="0">
                  <c:v>70</c:v>
                </c:pt>
                <c:pt idx="1">
                  <c:v>124</c:v>
                </c:pt>
                <c:pt idx="2">
                  <c:v>168</c:v>
                </c:pt>
                <c:pt idx="3">
                  <c:v>213</c:v>
                </c:pt>
              </c:numCache>
            </c:numRef>
          </c:val>
        </c:ser>
        <c:ser>
          <c:idx val="0"/>
          <c:order val="1"/>
          <c:tx>
            <c:strRef>
              <c:f>URban!$B$1</c:f>
              <c:strCache>
                <c:ptCount val="1"/>
                <c:pt idx="0">
                  <c:v>Congestion Cost</c:v>
                </c:pt>
              </c:strCache>
            </c:strRef>
          </c:tx>
          <c:spPr>
            <a:solidFill>
              <a:srgbClr val="002060"/>
            </a:solidFill>
          </c:spPr>
          <c:dLbls>
            <c:numFmt formatCode="\$#,##0" sourceLinked="0"/>
            <c:txPr>
              <a:bodyPr/>
              <a:lstStyle/>
              <a:p>
                <a:pPr>
                  <a:defRPr sz="1800"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Val val="1"/>
          </c:dLbls>
          <c:cat>
            <c:strRef>
              <c:f>URban!$A$2:$A$5</c:f>
              <c:strCache>
                <c:ptCount val="4"/>
                <c:pt idx="0">
                  <c:v>Current Funding Trend</c:v>
                </c:pt>
                <c:pt idx="1">
                  <c:v>Maintain Mobility Competitiveness</c:v>
                </c:pt>
                <c:pt idx="2">
                  <c:v>Prevent Worsening Congestion</c:v>
                </c:pt>
                <c:pt idx="3">
                  <c:v>Reduce Congestion</c:v>
                </c:pt>
              </c:strCache>
            </c:strRef>
          </c:cat>
          <c:val>
            <c:numRef>
              <c:f>URban!$B$2:$B$5</c:f>
              <c:numCache>
                <c:formatCode>#,##0</c:formatCode>
                <c:ptCount val="4"/>
                <c:pt idx="0" formatCode="General">
                  <c:v>515</c:v>
                </c:pt>
                <c:pt idx="1">
                  <c:v>295</c:v>
                </c:pt>
                <c:pt idx="2">
                  <c:v>220</c:v>
                </c:pt>
                <c:pt idx="3" formatCode="General">
                  <c:v>160</c:v>
                </c:pt>
              </c:numCache>
            </c:numRef>
          </c:val>
        </c:ser>
        <c:gapWidth val="76"/>
        <c:overlap val="100"/>
        <c:axId val="141655424"/>
        <c:axId val="150183296"/>
      </c:barChart>
      <c:catAx>
        <c:axId val="141655424"/>
        <c:scaling>
          <c:orientation val="minMax"/>
        </c:scaling>
        <c:axPos val="b"/>
        <c:numFmt formatCode="General" sourceLinked="1"/>
        <c:tickLblPos val="nextTo"/>
        <c:txPr>
          <a:bodyPr/>
          <a:lstStyle/>
          <a:p>
            <a:pPr>
              <a:defRPr sz="1800">
                <a:solidFill>
                  <a:schemeClr val="bg1"/>
                </a:solidFill>
              </a:defRPr>
            </a:pPr>
            <a:endParaRPr lang="en-US"/>
          </a:p>
        </c:txPr>
        <c:crossAx val="150183296"/>
        <c:crosses val="autoZero"/>
        <c:auto val="1"/>
        <c:lblAlgn val="ctr"/>
        <c:lblOffset val="100"/>
      </c:catAx>
      <c:valAx>
        <c:axId val="150183296"/>
        <c:scaling>
          <c:orientation val="minMax"/>
        </c:scaling>
        <c:axPos val="l"/>
        <c:majorGridlines/>
        <c:numFmt formatCode="\$#,##0" sourceLinked="0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14165542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7915597355886097"/>
          <c:y val="0.13081171206058248"/>
          <c:w val="0.47451573743593478"/>
          <c:h val="0.12248161860562132"/>
        </c:manualLayout>
      </c:layout>
      <c:spPr>
        <a:solidFill>
          <a:schemeClr val="bg1"/>
        </a:solidFill>
      </c:spPr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</c:chart>
  <c:spPr>
    <a:solidFill>
      <a:schemeClr val="bg1"/>
    </a:solidFill>
  </c:spPr>
  <c:externalData r:id="rId1"/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plotArea>
      <c:layout>
        <c:manualLayout>
          <c:layoutTarget val="inner"/>
          <c:xMode val="edge"/>
          <c:yMode val="edge"/>
          <c:x val="0.11166249662717394"/>
          <c:y val="4.5941035387817866E-2"/>
          <c:w val="0.83259278337871301"/>
          <c:h val="0.69938704860168344"/>
        </c:manualLayout>
      </c:layout>
      <c:barChart>
        <c:barDir val="col"/>
        <c:grouping val="clustered"/>
        <c:ser>
          <c:idx val="0"/>
          <c:order val="0"/>
          <c:tx>
            <c:strRef>
              <c:f>BeneftCost!$B$1</c:f>
              <c:strCache>
                <c:ptCount val="1"/>
                <c:pt idx="0">
                  <c:v>Investment Required</c:v>
                </c:pt>
              </c:strCache>
            </c:strRef>
          </c:tx>
          <c:spPr>
            <a:solidFill>
              <a:srgbClr val="C00000"/>
            </a:solidFill>
          </c:spPr>
          <c:dLbls>
            <c:dLbl>
              <c:idx val="1"/>
              <c:layout>
                <c:manualLayout>
                  <c:x val="-1.2264822037432343E-7"/>
                  <c:y val="-5.7471264367816221E-3"/>
                </c:manualLayout>
              </c:layout>
              <c:showVal val="1"/>
            </c:dLbl>
            <c:dLbl>
              <c:idx val="2"/>
              <c:layout>
                <c:manualLayout>
                  <c:x val="-9.345794392523428E-3"/>
                  <c:y val="2.8735632183908132E-3"/>
                </c:manualLayout>
              </c:layout>
              <c:showVal val="1"/>
            </c:dLbl>
            <c:dLbl>
              <c:idx val="3"/>
              <c:layout>
                <c:manualLayout>
                  <c:x val="-1.4018691588785038E-2"/>
                  <c:y val="-5.7471264367816195E-3"/>
                </c:manualLayout>
              </c:layout>
              <c:showVal val="1"/>
            </c:dLbl>
            <c:numFmt formatCode="&quot;$&quot;#,##0" sourceLinked="0"/>
            <c:spPr>
              <a:solidFill>
                <a:schemeClr val="bg1"/>
              </a:solidFill>
            </c:spPr>
            <c:showVal val="1"/>
          </c:dLbls>
          <c:cat>
            <c:strRef>
              <c:f>BeneftCost!$A$2:$A$5</c:f>
              <c:strCache>
                <c:ptCount val="4"/>
                <c:pt idx="0">
                  <c:v>Current Funding Trend</c:v>
                </c:pt>
                <c:pt idx="1">
                  <c:v>Maintain Mobility Competitiveness</c:v>
                </c:pt>
                <c:pt idx="2">
                  <c:v>Prevent Worsening Congestion</c:v>
                </c:pt>
                <c:pt idx="3">
                  <c:v>Reduce Congestion</c:v>
                </c:pt>
              </c:strCache>
            </c:strRef>
          </c:cat>
          <c:val>
            <c:numRef>
              <c:f>BeneftCost!$B$2:$B$5</c:f>
              <c:numCache>
                <c:formatCode>General</c:formatCode>
                <c:ptCount val="4"/>
                <c:pt idx="0">
                  <c:v>70</c:v>
                </c:pt>
                <c:pt idx="1">
                  <c:v>124</c:v>
                </c:pt>
                <c:pt idx="2">
                  <c:v>171</c:v>
                </c:pt>
                <c:pt idx="3">
                  <c:v>213</c:v>
                </c:pt>
              </c:numCache>
            </c:numRef>
          </c:val>
        </c:ser>
        <c:ser>
          <c:idx val="1"/>
          <c:order val="1"/>
          <c:tx>
            <c:strRef>
              <c:f>BeneftCost!$C$1</c:f>
              <c:strCache>
                <c:ptCount val="1"/>
                <c:pt idx="0">
                  <c:v>Benefits from Investments </c:v>
                </c:pt>
              </c:strCache>
            </c:strRef>
          </c:tx>
          <c:spPr>
            <a:solidFill>
              <a:srgbClr val="002060"/>
            </a:solidFill>
          </c:spPr>
          <c:dLbls>
            <c:numFmt formatCode="&quot;$&quot;#,##0" sourceLinked="0"/>
            <c:spPr>
              <a:solidFill>
                <a:schemeClr val="bg1"/>
              </a:solidFill>
            </c:spPr>
            <c:showVal val="1"/>
          </c:dLbls>
          <c:cat>
            <c:strRef>
              <c:f>BeneftCost!$A$2:$A$5</c:f>
              <c:strCache>
                <c:ptCount val="4"/>
                <c:pt idx="0">
                  <c:v>Current Funding Trend</c:v>
                </c:pt>
                <c:pt idx="1">
                  <c:v>Maintain Mobility Competitiveness</c:v>
                </c:pt>
                <c:pt idx="2">
                  <c:v>Prevent Worsening Congestion</c:v>
                </c:pt>
                <c:pt idx="3">
                  <c:v>Reduce Congestion</c:v>
                </c:pt>
              </c:strCache>
            </c:strRef>
          </c:cat>
          <c:val>
            <c:numRef>
              <c:f>BeneftCost!$C$2:$C$5</c:f>
              <c:numCache>
                <c:formatCode>General</c:formatCode>
                <c:ptCount val="4"/>
                <c:pt idx="0">
                  <c:v>237</c:v>
                </c:pt>
                <c:pt idx="1">
                  <c:v>823</c:v>
                </c:pt>
                <c:pt idx="2">
                  <c:v>1114</c:v>
                </c:pt>
                <c:pt idx="3">
                  <c:v>1372</c:v>
                </c:pt>
              </c:numCache>
            </c:numRef>
          </c:val>
        </c:ser>
        <c:overlap val="-12"/>
        <c:axId val="150527360"/>
        <c:axId val="156594944"/>
      </c:barChart>
      <c:catAx>
        <c:axId val="150527360"/>
        <c:scaling>
          <c:orientation val="minMax"/>
        </c:scaling>
        <c:axPos val="b"/>
        <c:numFmt formatCode="General" sourceLinked="1"/>
        <c:tickLblPos val="nextTo"/>
        <c:txPr>
          <a:bodyPr anchor="b" anchorCtr="0"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56594944"/>
        <c:crosses val="autoZero"/>
        <c:auto val="1"/>
        <c:lblAlgn val="ctr"/>
        <c:lblOffset val="100"/>
      </c:catAx>
      <c:valAx>
        <c:axId val="156594944"/>
        <c:scaling>
          <c:orientation val="minMax"/>
          <c:max val="1400"/>
        </c:scaling>
        <c:axPos val="l"/>
        <c:majorGridlines>
          <c:spPr>
            <a:ln>
              <a:solidFill>
                <a:schemeClr val="tx2">
                  <a:lumMod val="40000"/>
                  <a:lumOff val="60000"/>
                </a:schemeClr>
              </a:solidFill>
            </a:ln>
          </c:spPr>
        </c:majorGridlines>
        <c:numFmt formatCode="&quot;$&quot;#,##0" sourceLinked="0"/>
        <c:tickLblPos val="nextTo"/>
        <c:txPr>
          <a:bodyPr/>
          <a:lstStyle/>
          <a:p>
            <a:pPr>
              <a:defRPr>
                <a:solidFill>
                  <a:srgbClr val="002060"/>
                </a:solidFill>
              </a:defRPr>
            </a:pPr>
            <a:endParaRPr lang="en-US"/>
          </a:p>
        </c:txPr>
        <c:crossAx val="150527360"/>
        <c:crosses val="autoZero"/>
        <c:crossBetween val="between"/>
        <c:majorUnit val="200"/>
      </c:valAx>
    </c:plotArea>
    <c:legend>
      <c:legendPos val="r"/>
      <c:layout>
        <c:manualLayout>
          <c:xMode val="edge"/>
          <c:yMode val="edge"/>
          <c:x val="0.14804559152328212"/>
          <c:y val="6.6795411349443612E-2"/>
          <c:w val="0.37850467289719764"/>
          <c:h val="0.13702054484568738"/>
        </c:manualLayout>
      </c:layout>
      <c:spPr>
        <a:solidFill>
          <a:schemeClr val="bg1"/>
        </a:solidFill>
      </c:spPr>
      <c:txPr>
        <a:bodyPr/>
        <a:lstStyle/>
        <a:p>
          <a:pPr>
            <a:defRPr sz="2000"/>
          </a:pPr>
          <a:endParaRPr lang="en-US"/>
        </a:p>
      </c:txPr>
    </c:legend>
    <c:plotVisOnly val="1"/>
  </c:chart>
  <c:spPr>
    <a:solidFill>
      <a:schemeClr val="bg1"/>
    </a:solidFill>
    <a:ln>
      <a:solidFill>
        <a:schemeClr val="tx1"/>
      </a:solidFill>
    </a:ln>
  </c:spPr>
  <c:txPr>
    <a:bodyPr/>
    <a:lstStyle/>
    <a:p>
      <a:pPr>
        <a:defRPr sz="1800"/>
      </a:pPr>
      <a:endParaRPr lang="en-US"/>
    </a:p>
  </c:txPr>
  <c:externalData r:id="rId1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plotArea>
      <c:layout>
        <c:manualLayout>
          <c:layoutTarget val="inner"/>
          <c:xMode val="edge"/>
          <c:yMode val="edge"/>
          <c:x val="0.11166249662717395"/>
          <c:y val="4.5941035387817866E-2"/>
          <c:w val="0.83259278337871301"/>
          <c:h val="0.73092451805593261"/>
        </c:manualLayout>
      </c:layout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Investment Required</c:v>
                </c:pt>
              </c:strCache>
            </c:strRef>
          </c:tx>
          <c:spPr>
            <a:solidFill>
              <a:srgbClr val="C00000"/>
            </a:solidFill>
          </c:spPr>
          <c:dLbls>
            <c:dLbl>
              <c:idx val="1"/>
              <c:layout>
                <c:manualLayout>
                  <c:x val="-1.226482203743229E-7"/>
                  <c:y val="-5.7471264367816152E-3"/>
                </c:manualLayout>
              </c:layout>
              <c:showVal val="1"/>
            </c:dLbl>
            <c:dLbl>
              <c:idx val="2"/>
              <c:layout>
                <c:manualLayout>
                  <c:x val="-9.3457943925234037E-3"/>
                  <c:y val="2.8735632183908093E-3"/>
                </c:manualLayout>
              </c:layout>
              <c:showVal val="1"/>
            </c:dLbl>
            <c:numFmt formatCode="&quot;$&quot;#,##0.0" sourceLinked="0"/>
            <c:spPr>
              <a:solidFill>
                <a:schemeClr val="bg1"/>
              </a:solidFill>
            </c:spPr>
            <c:showVal val="1"/>
          </c:dLbls>
          <c:cat>
            <c:strRef>
              <c:f>Sheet1!$A$2:$A$4</c:f>
              <c:strCache>
                <c:ptCount val="3"/>
                <c:pt idx="0">
                  <c:v>Congestion and Safety</c:v>
                </c:pt>
                <c:pt idx="1">
                  <c:v>Congestion and Safety + Partial Connectivity</c:v>
                </c:pt>
                <c:pt idx="2">
                  <c:v>Congestion and Safety + Full Connectivity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6.5</c:v>
                </c:pt>
                <c:pt idx="1">
                  <c:v>13.3</c:v>
                </c:pt>
                <c:pt idx="2">
                  <c:v>16.899999999999999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Benefits from Investments</c:v>
                </c:pt>
              </c:strCache>
            </c:strRef>
          </c:tx>
          <c:spPr>
            <a:solidFill>
              <a:srgbClr val="002060"/>
            </a:solidFill>
          </c:spPr>
          <c:dLbls>
            <c:numFmt formatCode="&quot;$&quot;#,##0.0" sourceLinked="0"/>
            <c:spPr>
              <a:solidFill>
                <a:schemeClr val="bg1"/>
              </a:solidFill>
            </c:spPr>
            <c:showVal val="1"/>
          </c:dLbls>
          <c:cat>
            <c:strRef>
              <c:f>Sheet1!$A$2:$A$4</c:f>
              <c:strCache>
                <c:ptCount val="3"/>
                <c:pt idx="0">
                  <c:v>Congestion and Safety</c:v>
                </c:pt>
                <c:pt idx="1">
                  <c:v>Congestion and Safety + Partial Connectivity</c:v>
                </c:pt>
                <c:pt idx="2">
                  <c:v>Congestion and Safety + Full Connectivity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40.300000000000004</c:v>
                </c:pt>
                <c:pt idx="1">
                  <c:v>75</c:v>
                </c:pt>
                <c:pt idx="2">
                  <c:v>91.4</c:v>
                </c:pt>
              </c:numCache>
            </c:numRef>
          </c:val>
        </c:ser>
        <c:overlap val="-12"/>
        <c:axId val="102315904"/>
        <c:axId val="102317440"/>
      </c:barChart>
      <c:catAx>
        <c:axId val="102315904"/>
        <c:scaling>
          <c:orientation val="minMax"/>
        </c:scaling>
        <c:axPos val="b"/>
        <c:numFmt formatCode="General" sourceLinked="1"/>
        <c:tickLblPos val="nextTo"/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02317440"/>
        <c:crosses val="autoZero"/>
        <c:auto val="1"/>
        <c:lblAlgn val="ctr"/>
        <c:lblOffset val="100"/>
      </c:catAx>
      <c:valAx>
        <c:axId val="102317440"/>
        <c:scaling>
          <c:orientation val="minMax"/>
          <c:max val="100"/>
        </c:scaling>
        <c:axPos val="l"/>
        <c:majorGridlines>
          <c:spPr>
            <a:ln>
              <a:solidFill>
                <a:schemeClr val="tx2">
                  <a:lumMod val="40000"/>
                  <a:lumOff val="60000"/>
                </a:schemeClr>
              </a:solidFill>
            </a:ln>
          </c:spPr>
        </c:majorGridlines>
        <c:numFmt formatCode="&quot;$&quot;#,##0" sourceLinked="0"/>
        <c:tickLblPos val="nextTo"/>
        <c:txPr>
          <a:bodyPr/>
          <a:lstStyle/>
          <a:p>
            <a:pPr>
              <a:defRPr>
                <a:solidFill>
                  <a:srgbClr val="002060"/>
                </a:solidFill>
              </a:defRPr>
            </a:pPr>
            <a:endParaRPr lang="en-US"/>
          </a:p>
        </c:txPr>
        <c:crossAx val="102315904"/>
        <c:crosses val="autoZero"/>
        <c:crossBetween val="between"/>
        <c:majorUnit val="20"/>
      </c:valAx>
    </c:plotArea>
    <c:legend>
      <c:legendPos val="r"/>
      <c:layout>
        <c:manualLayout>
          <c:xMode val="edge"/>
          <c:yMode val="edge"/>
          <c:x val="0.14958876051708517"/>
          <c:y val="5.2427595257489398E-2"/>
          <c:w val="0.37850467289719703"/>
          <c:h val="0.13702054484568738"/>
        </c:manualLayout>
      </c:layout>
      <c:txPr>
        <a:bodyPr/>
        <a:lstStyle/>
        <a:p>
          <a:pPr>
            <a:defRPr sz="2000"/>
          </a:pPr>
          <a:endParaRPr lang="en-US"/>
        </a:p>
      </c:txPr>
    </c:legend>
    <c:plotVisOnly val="1"/>
  </c:chart>
  <c:spPr>
    <a:solidFill>
      <a:schemeClr val="bg1"/>
    </a:solidFill>
    <a:ln>
      <a:solidFill>
        <a:schemeClr val="tx1"/>
      </a:solidFill>
    </a:ln>
  </c:spPr>
  <c:txPr>
    <a:bodyPr/>
    <a:lstStyle/>
    <a:p>
      <a:pPr>
        <a:defRPr sz="1800"/>
      </a:pPr>
      <a:endParaRPr lang="en-US"/>
    </a:p>
  </c:txPr>
  <c:externalData r:id="rId1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0.07692</cdr:x>
      <cdr:y>0.91045</cdr:y>
    </cdr:from>
    <cdr:to>
      <cdr:x>0.9849</cdr:x>
      <cdr:y>0.99928</cdr:y>
    </cdr:to>
    <cdr:sp macro="" textlink="">
      <cdr:nvSpPr>
        <cdr:cNvPr id="3" name="TextBox 10"/>
        <cdr:cNvSpPr txBox="1"/>
      </cdr:nvSpPr>
      <cdr:spPr>
        <a:xfrm xmlns:a="http://schemas.openxmlformats.org/drawingml/2006/main">
          <a:off x="685773" y="4648211"/>
          <a:ext cx="8095004" cy="453513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 cmpd="sng">
          <a:noFill/>
        </a:ln>
        <a:effectLst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t"/>
        <a:lstStyle xmlns:a="http://schemas.openxmlformats.org/drawingml/2006/main">
          <a:lvl1pPr marL="0" indent="0">
            <a:defRPr sz="1100">
              <a:solidFill>
                <a:sysClr val="windowText" lastClr="000000"/>
              </a:solidFill>
              <a:latin typeface="Calibri"/>
            </a:defRPr>
          </a:lvl1pPr>
          <a:lvl2pPr marL="457200" indent="0">
            <a:defRPr sz="1100">
              <a:solidFill>
                <a:sysClr val="windowText" lastClr="000000"/>
              </a:solidFill>
              <a:latin typeface="Calibri"/>
            </a:defRPr>
          </a:lvl2pPr>
          <a:lvl3pPr marL="914400" indent="0">
            <a:defRPr sz="1100">
              <a:solidFill>
                <a:sysClr val="windowText" lastClr="000000"/>
              </a:solidFill>
              <a:latin typeface="Calibri"/>
            </a:defRPr>
          </a:lvl3pPr>
          <a:lvl4pPr marL="1371600" indent="0">
            <a:defRPr sz="1100">
              <a:solidFill>
                <a:sysClr val="windowText" lastClr="000000"/>
              </a:solidFill>
              <a:latin typeface="Calibri"/>
            </a:defRPr>
          </a:lvl4pPr>
          <a:lvl5pPr marL="1828800" indent="0">
            <a:defRPr sz="1100">
              <a:solidFill>
                <a:sysClr val="windowText" lastClr="000000"/>
              </a:solidFill>
              <a:latin typeface="Calibri"/>
            </a:defRPr>
          </a:lvl5pPr>
          <a:lvl6pPr marL="2286000" indent="0">
            <a:defRPr sz="1100">
              <a:solidFill>
                <a:sysClr val="windowText" lastClr="000000"/>
              </a:solidFill>
              <a:latin typeface="Calibri"/>
            </a:defRPr>
          </a:lvl6pPr>
          <a:lvl7pPr marL="2743200" indent="0">
            <a:defRPr sz="1100">
              <a:solidFill>
                <a:sysClr val="windowText" lastClr="000000"/>
              </a:solidFill>
              <a:latin typeface="Calibri"/>
            </a:defRPr>
          </a:lvl7pPr>
          <a:lvl8pPr marL="3200400" indent="0">
            <a:defRPr sz="1100">
              <a:solidFill>
                <a:sysClr val="windowText" lastClr="000000"/>
              </a:solidFill>
              <a:latin typeface="Calibri"/>
            </a:defRPr>
          </a:lvl8pPr>
          <a:lvl9pPr marL="3657600" indent="0">
            <a:defRPr sz="1100">
              <a:solidFill>
                <a:sysClr val="windowText" lastClr="000000"/>
              </a:solidFill>
              <a:latin typeface="Calibri"/>
            </a:defRPr>
          </a:lvl9pPr>
        </a:lstStyle>
        <a:p xmlns:a="http://schemas.openxmlformats.org/drawingml/2006/main">
          <a:pPr algn="ctr"/>
          <a:r>
            <a:rPr lang="en-US" sz="1800" dirty="0" smtClean="0">
              <a:solidFill>
                <a:srgbClr val="002060"/>
              </a:solidFill>
            </a:rPr>
            <a:t> </a:t>
          </a:r>
          <a:r>
            <a:rPr lang="en-US" sz="1800" dirty="0">
              <a:solidFill>
                <a:srgbClr val="002060"/>
              </a:solidFill>
            </a:rPr>
            <a:t>Delay Hours per Commuter in 2030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0.07692</cdr:x>
      <cdr:y>0.91045</cdr:y>
    </cdr:from>
    <cdr:to>
      <cdr:x>0.9849</cdr:x>
      <cdr:y>0.99928</cdr:y>
    </cdr:to>
    <cdr:sp macro="" textlink="">
      <cdr:nvSpPr>
        <cdr:cNvPr id="3" name="TextBox 10"/>
        <cdr:cNvSpPr txBox="1"/>
      </cdr:nvSpPr>
      <cdr:spPr>
        <a:xfrm xmlns:a="http://schemas.openxmlformats.org/drawingml/2006/main">
          <a:off x="685773" y="4648211"/>
          <a:ext cx="8095004" cy="453513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 cmpd="sng">
          <a:noFill/>
        </a:ln>
        <a:effectLst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t"/>
        <a:lstStyle xmlns:a="http://schemas.openxmlformats.org/drawingml/2006/main">
          <a:lvl1pPr marL="0" indent="0">
            <a:defRPr sz="1100">
              <a:solidFill>
                <a:sysClr val="windowText" lastClr="000000"/>
              </a:solidFill>
              <a:latin typeface="Calibri"/>
            </a:defRPr>
          </a:lvl1pPr>
          <a:lvl2pPr marL="457200" indent="0">
            <a:defRPr sz="1100">
              <a:solidFill>
                <a:sysClr val="windowText" lastClr="000000"/>
              </a:solidFill>
              <a:latin typeface="Calibri"/>
            </a:defRPr>
          </a:lvl2pPr>
          <a:lvl3pPr marL="914400" indent="0">
            <a:defRPr sz="1100">
              <a:solidFill>
                <a:sysClr val="windowText" lastClr="000000"/>
              </a:solidFill>
              <a:latin typeface="Calibri"/>
            </a:defRPr>
          </a:lvl3pPr>
          <a:lvl4pPr marL="1371600" indent="0">
            <a:defRPr sz="1100">
              <a:solidFill>
                <a:sysClr val="windowText" lastClr="000000"/>
              </a:solidFill>
              <a:latin typeface="Calibri"/>
            </a:defRPr>
          </a:lvl4pPr>
          <a:lvl5pPr marL="1828800" indent="0">
            <a:defRPr sz="1100">
              <a:solidFill>
                <a:sysClr val="windowText" lastClr="000000"/>
              </a:solidFill>
              <a:latin typeface="Calibri"/>
            </a:defRPr>
          </a:lvl5pPr>
          <a:lvl6pPr marL="2286000" indent="0">
            <a:defRPr sz="1100">
              <a:solidFill>
                <a:sysClr val="windowText" lastClr="000000"/>
              </a:solidFill>
              <a:latin typeface="Calibri"/>
            </a:defRPr>
          </a:lvl6pPr>
          <a:lvl7pPr marL="2743200" indent="0">
            <a:defRPr sz="1100">
              <a:solidFill>
                <a:sysClr val="windowText" lastClr="000000"/>
              </a:solidFill>
              <a:latin typeface="Calibri"/>
            </a:defRPr>
          </a:lvl7pPr>
          <a:lvl8pPr marL="3200400" indent="0">
            <a:defRPr sz="1100">
              <a:solidFill>
                <a:sysClr val="windowText" lastClr="000000"/>
              </a:solidFill>
              <a:latin typeface="Calibri"/>
            </a:defRPr>
          </a:lvl8pPr>
          <a:lvl9pPr marL="3657600" indent="0">
            <a:defRPr sz="1100">
              <a:solidFill>
                <a:sysClr val="windowText" lastClr="000000"/>
              </a:solidFill>
              <a:latin typeface="Calibri"/>
            </a:defRPr>
          </a:lvl9pPr>
        </a:lstStyle>
        <a:p xmlns:a="http://schemas.openxmlformats.org/drawingml/2006/main">
          <a:pPr algn="ctr"/>
          <a:r>
            <a:rPr lang="en-US" sz="1800" dirty="0" smtClean="0">
              <a:solidFill>
                <a:srgbClr val="002060"/>
              </a:solidFill>
            </a:rPr>
            <a:t> </a:t>
          </a:r>
          <a:r>
            <a:rPr lang="en-US" sz="1800" dirty="0">
              <a:solidFill>
                <a:srgbClr val="002060"/>
              </a:solidFill>
            </a:rPr>
            <a:t>Delay Hours per Commuter in 2030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0.00577</cdr:x>
      <cdr:y>0</cdr:y>
    </cdr:from>
    <cdr:to>
      <cdr:x>0.21799</cdr:x>
      <cdr:y>0.11915</cdr:y>
    </cdr:to>
    <cdr:sp macro="" textlink="">
      <cdr:nvSpPr>
        <cdr:cNvPr id="2" name="Rectangle 1"/>
        <cdr:cNvSpPr/>
      </cdr:nvSpPr>
      <cdr:spPr>
        <a:xfrm xmlns:a="http://schemas.openxmlformats.org/drawingml/2006/main">
          <a:off x="47650" y="0"/>
          <a:ext cx="1752550" cy="685482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/>
        <a:p xmlns:a="http://schemas.openxmlformats.org/drawingml/2006/main">
          <a:pPr algn="ctr"/>
          <a:r>
            <a:rPr lang="en-US" sz="1800" dirty="0">
              <a:solidFill>
                <a:sysClr val="windowText" lastClr="000000"/>
              </a:solidFill>
            </a:rPr>
            <a:t>Cost</a:t>
          </a:r>
          <a:br>
            <a:rPr lang="en-US" sz="1800" dirty="0">
              <a:solidFill>
                <a:sysClr val="windowText" lastClr="000000"/>
              </a:solidFill>
            </a:rPr>
          </a:br>
          <a:r>
            <a:rPr lang="en-US" sz="1800" dirty="0">
              <a:solidFill>
                <a:sysClr val="windowText" lastClr="000000"/>
              </a:solidFill>
            </a:rPr>
            <a:t>(billions 2008 $)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15" tIns="48307" rIns="96615" bIns="48307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15" tIns="48307" rIns="96615" bIns="48307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93" y="9119474"/>
            <a:ext cx="3169920" cy="480060"/>
          </a:xfrm>
          <a:prstGeom prst="rect">
            <a:avLst/>
          </a:prstGeom>
        </p:spPr>
        <p:txBody>
          <a:bodyPr vert="horz" lIns="96615" tIns="48307" rIns="96615" bIns="48307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0B1D62F0-AB58-425F-856A-D0562F605E8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15" tIns="48307" rIns="96615" bIns="48307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93" y="0"/>
            <a:ext cx="3169920" cy="480060"/>
          </a:xfrm>
          <a:prstGeom prst="rect">
            <a:avLst/>
          </a:prstGeom>
        </p:spPr>
        <p:txBody>
          <a:bodyPr vert="horz" lIns="96615" tIns="48307" rIns="96615" bIns="48307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D4D5213B-453D-4A18-B915-293D26C121D7}" type="datetimeFigureOut">
              <a:rPr lang="en-US"/>
              <a:pPr>
                <a:defRPr/>
              </a:pPr>
              <a:t>12/16/2008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5" tIns="48307" rIns="96615" bIns="48307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15" tIns="48307" rIns="96615" bIns="48307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15" tIns="48307" rIns="96615" bIns="48307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93" y="9119474"/>
            <a:ext cx="3169920" cy="480060"/>
          </a:xfrm>
          <a:prstGeom prst="rect">
            <a:avLst/>
          </a:prstGeom>
        </p:spPr>
        <p:txBody>
          <a:bodyPr vert="horz" lIns="96615" tIns="48307" rIns="96615" bIns="48307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8ADAB7BE-11B0-4A61-9D36-047C14457EA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AD06292-CD01-4173-810E-BECA667E4FB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DAB7BE-11B0-4A61-9D36-047C14457EA3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DAB7BE-11B0-4A61-9D36-047C14457EA3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DAB7BE-11B0-4A61-9D36-047C14457EA3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DAB7BE-11B0-4A61-9D36-047C14457EA3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DAB7BE-11B0-4A61-9D36-047C14457EA3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DAB7BE-11B0-4A61-9D36-047C14457EA3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DAB7BE-11B0-4A61-9D36-047C14457EA3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781800" y="63246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CCDE51-C926-4CE4-B342-0D3D40663D6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0C2E13-CED2-4E06-869E-E002CF295B4F}" type="datetime1">
              <a:rPr lang="en-US"/>
              <a:pPr>
                <a:defRPr/>
              </a:pPr>
              <a:t>12/16/2008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DRAFT FOR COMMITTEE REVIEW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2703CC-273A-4BFC-8762-C35902980F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31AE82-0DB3-4D50-89D9-266807E3EEFA}" type="datetime1">
              <a:rPr lang="en-US"/>
              <a:pPr>
                <a:defRPr/>
              </a:pPr>
              <a:t>12/16/2008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DRAFT FOR COMMITTEE REVIEW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BD32E2-989B-4EEC-A788-F1ED3FA0C7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Background composit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288" y="-18288"/>
            <a:ext cx="9198586" cy="690372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05200" y="6492875"/>
            <a:ext cx="2133600" cy="3651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EABDE757-4421-4C00-AF0E-2651E5208000}" type="datetime1">
              <a:rPr lang="en-US"/>
              <a:pPr>
                <a:defRPr/>
              </a:pPr>
              <a:t>12/16/2008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09600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DRAFT FOR COMMITTEE REVIEW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7912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555593-1FBB-4BEC-8545-B3C10AEA1D4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>
            <a:lvl1pPr>
              <a:defRPr sz="3600">
                <a:solidFill>
                  <a:srgbClr val="00206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19599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0" y="6172200"/>
            <a:ext cx="9144000" cy="685800"/>
            <a:chOff x="0" y="6172200"/>
            <a:chExt cx="9144000" cy="685800"/>
          </a:xfrm>
        </p:grpSpPr>
        <p:sp>
          <p:nvSpPr>
            <p:cNvPr id="15" name="Rectangle 14"/>
            <p:cNvSpPr/>
            <p:nvPr userDrawn="1"/>
          </p:nvSpPr>
          <p:spPr>
            <a:xfrm>
              <a:off x="0" y="6172200"/>
              <a:ext cx="914400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Data 15"/>
            <p:cNvSpPr/>
            <p:nvPr userDrawn="1"/>
          </p:nvSpPr>
          <p:spPr>
            <a:xfrm>
              <a:off x="2100263" y="6626225"/>
              <a:ext cx="5029200" cy="19050"/>
            </a:xfrm>
            <a:prstGeom prst="flowChartInputOutpu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pic>
          <p:nvPicPr>
            <p:cNvPr id="17" name="Picture 6" descr="small2030_4c"/>
            <p:cNvPicPr>
              <a:picLocks noChangeAspect="1" noChangeArrowheads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62000" y="6257925"/>
              <a:ext cx="1266825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Flowchart: Data 17"/>
            <p:cNvSpPr/>
            <p:nvPr userDrawn="1"/>
          </p:nvSpPr>
          <p:spPr>
            <a:xfrm>
              <a:off x="2100263" y="6443662"/>
              <a:ext cx="5486400" cy="19050"/>
            </a:xfrm>
            <a:prstGeom prst="flowChartInputOutpu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9" name="Flowchart: Data 18"/>
            <p:cNvSpPr/>
            <p:nvPr userDrawn="1"/>
          </p:nvSpPr>
          <p:spPr>
            <a:xfrm>
              <a:off x="2100263" y="6535737"/>
              <a:ext cx="5257800" cy="17463"/>
            </a:xfrm>
            <a:prstGeom prst="flowChartInputOutpu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5A00BC-6FF0-471E-B653-A0254C11C36C}" type="datetime1">
              <a:rPr lang="en-US"/>
              <a:pPr>
                <a:defRPr/>
              </a:pPr>
              <a:t>12/16/2008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DRAFT FOR COMMITTEE REVIEW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FF7631-1D8F-4F03-9AB0-6705A5F67E4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D7460D-475C-4D18-88C9-2A2DB1803476}" type="datetime1">
              <a:rPr lang="en-US"/>
              <a:pPr>
                <a:defRPr/>
              </a:pPr>
              <a:t>12/16/2008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DRAFT FOR COMMITTEE REVIEW ONLY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35F797-BBFE-40F1-BAC5-DE21ADB9A76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DDC379-06C5-48FA-9E65-40C13E24B95A}" type="datetime1">
              <a:rPr lang="en-US"/>
              <a:pPr>
                <a:defRPr/>
              </a:pPr>
              <a:t>12/16/2008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DRAFT FOR COMMITTEE REVIEW ONLY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971FE6-1140-4943-8207-F33B52B2368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A1E6BA-FA08-41A7-88B9-B6C52D1C64D1}" type="datetime1">
              <a:rPr lang="en-US"/>
              <a:pPr>
                <a:defRPr/>
              </a:pPr>
              <a:t>12/16/2008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DRAFT FOR COMMITTEE REVIEW ONLY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A84A55-2BF5-4130-B1B2-9D290622CB8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1D34BB-62BA-45C2-8BEB-51A786897C09}" type="datetime1">
              <a:rPr lang="en-US"/>
              <a:pPr>
                <a:defRPr/>
              </a:pPr>
              <a:t>12/16/2008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DRAFT FOR COMMITTEE REVIEW ONLY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BD9902-F834-48D3-B93D-0EE74F43A8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D4B3F6-63AB-4FC6-A795-539B85B1E082}" type="datetime1">
              <a:rPr lang="en-US"/>
              <a:pPr>
                <a:defRPr/>
              </a:pPr>
              <a:t>12/16/2008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DRAFT FOR COMMITTEE REVIEW ONLY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4D592F-72EB-4FA5-89F2-7428AAF31D9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B085F6-EFF9-4B8F-8D54-5694AB5A8FA9}" type="datetime1">
              <a:rPr lang="en-US"/>
              <a:pPr>
                <a:defRPr/>
              </a:pPr>
              <a:t>12/16/2008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DRAFT FOR COMMITTEE REVIEW ONLY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DD6644-F510-4C25-A066-57C4B48759E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0E0EF5C-5F1F-4ED3-8A7C-42F062D46591}" type="datetime1">
              <a:rPr lang="en-US"/>
              <a:pPr>
                <a:defRPr/>
              </a:pPr>
              <a:t>12/16/2008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DRAFT FOR COMMITTEE REVIEW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9881CE7-8FF5-4670-AFD5-CB85B7FACB9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5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2.jpeg"/><Relationship Id="rId4" Type="http://schemas.openxmlformats.org/officeDocument/2006/relationships/image" Target="../media/image8.jpeg"/><Relationship Id="rId9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composi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209" y="-15498"/>
            <a:ext cx="9198586" cy="690372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685800" y="2133600"/>
            <a:ext cx="7848600" cy="2667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6000000"/>
            </a:lightRig>
          </a:scene3d>
          <a:sp3d extrusionH="76200">
            <a:bevelT w="19050"/>
            <a:bevelB w="19050"/>
            <a:extrusionClr>
              <a:schemeClr val="tx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990600" y="2819400"/>
            <a:ext cx="7315200" cy="1066800"/>
          </a:xfrm>
          <a:solidFill>
            <a:schemeClr val="bg1"/>
          </a:solidFill>
        </p:spPr>
        <p:txBody>
          <a:bodyPr/>
          <a:lstStyle/>
          <a:p>
            <a:pPr algn="r" eaLnBrk="1" hangingPunct="1"/>
            <a:r>
              <a:rPr lang="en-US" dirty="0" smtClean="0"/>
              <a:t>Recommendations  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3886200"/>
            <a:ext cx="4800600" cy="762000"/>
          </a:xfrm>
          <a:solidFill>
            <a:schemeClr val="bg1"/>
          </a:solid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/>
              <a:t>December 17, 2008</a:t>
            </a:r>
            <a:endParaRPr lang="en-US" dirty="0"/>
          </a:p>
        </p:txBody>
      </p:sp>
      <p:pic>
        <p:nvPicPr>
          <p:cNvPr id="4104" name="Picture 6" descr="small2030_4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47800" y="2923674"/>
            <a:ext cx="221118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5943600" y="5867400"/>
            <a:ext cx="2971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Draft Pending Commission Review and Public Comment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Bridge Replacement, Maintenance and Inspection Costs (Billions 2008 $)</a:t>
            </a:r>
            <a:endParaRPr lang="en-US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/>
        </p:nvGraphicFramePr>
        <p:xfrm>
          <a:off x="457200" y="1676400"/>
          <a:ext cx="8305800" cy="4420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0607"/>
                <a:gridCol w="1862983"/>
                <a:gridCol w="1785359"/>
                <a:gridCol w="1409847"/>
                <a:gridCol w="1307004"/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rgbClr val="002060"/>
                          </a:solidFill>
                        </a:rPr>
                        <a:t>Bridge</a:t>
                      </a:r>
                      <a:r>
                        <a:rPr lang="en-US" sz="2200" baseline="0" dirty="0" smtClean="0">
                          <a:solidFill>
                            <a:srgbClr val="002060"/>
                          </a:solidFill>
                        </a:rPr>
                        <a:t> Type</a:t>
                      </a:r>
                      <a:endParaRPr lang="en-US" sz="2200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rgbClr val="002060"/>
                          </a:solidFill>
                        </a:rPr>
                        <a:t>Replacement</a:t>
                      </a:r>
                      <a:endParaRPr lang="en-US" sz="2200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rgbClr val="002060"/>
                          </a:solidFill>
                        </a:rPr>
                        <a:t>Maintenance</a:t>
                      </a:r>
                      <a:endParaRPr lang="en-US" sz="2200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rgbClr val="002060"/>
                          </a:solidFill>
                        </a:rPr>
                        <a:t>Inspection</a:t>
                      </a:r>
                      <a:endParaRPr lang="en-US" sz="2200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rgbClr val="002060"/>
                          </a:solidFill>
                        </a:rPr>
                        <a:t>Total Cost</a:t>
                      </a:r>
                      <a:endParaRPr lang="en-US" sz="2200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6A4"/>
                    </a:solidFill>
                  </a:tcPr>
                </a:tc>
              </a:tr>
              <a:tr h="546640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solidFill>
                            <a:schemeClr val="tx1"/>
                          </a:solidFill>
                        </a:rPr>
                        <a:t>On-System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chemeClr val="tx1"/>
                          </a:solidFill>
                        </a:rPr>
                        <a:t>$ </a:t>
                      </a:r>
                      <a:r>
                        <a:rPr lang="en-US" sz="2200" dirty="0" smtClean="0">
                          <a:solidFill>
                            <a:schemeClr val="tx1"/>
                          </a:solidFill>
                        </a:rPr>
                        <a:t>19.9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chemeClr val="tx1"/>
                          </a:solidFill>
                        </a:rPr>
                        <a:t>$</a:t>
                      </a:r>
                      <a:r>
                        <a:rPr lang="en-US" sz="2200" baseline="0" dirty="0" smtClean="0">
                          <a:solidFill>
                            <a:schemeClr val="tx1"/>
                          </a:solidFill>
                        </a:rPr>
                        <a:t>  1.1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chemeClr val="tx1"/>
                          </a:solidFill>
                        </a:rPr>
                        <a:t>$  0.6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chemeClr val="tx1"/>
                          </a:solidFill>
                        </a:rPr>
                        <a:t>$ 21.6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solidFill>
                            <a:schemeClr val="tx1"/>
                          </a:solidFill>
                        </a:rPr>
                        <a:t>Off-System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chemeClr val="tx1"/>
                          </a:solidFill>
                        </a:rPr>
                        <a:t>$  </a:t>
                      </a:r>
                      <a:r>
                        <a:rPr lang="en-US" sz="2200" dirty="0" smtClean="0">
                          <a:solidFill>
                            <a:schemeClr val="tx1"/>
                          </a:solidFill>
                        </a:rPr>
                        <a:t>7.8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chemeClr val="tx1"/>
                          </a:solidFill>
                        </a:rPr>
                        <a:t>$  0.3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chemeClr val="tx1"/>
                          </a:solidFill>
                        </a:rPr>
                        <a:t>$  </a:t>
                      </a:r>
                      <a:r>
                        <a:rPr lang="en-US" sz="2200" dirty="0" smtClean="0">
                          <a:solidFill>
                            <a:schemeClr val="tx1"/>
                          </a:solidFill>
                        </a:rPr>
                        <a:t>8.1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solidFill>
                            <a:schemeClr val="tx1"/>
                          </a:solidFill>
                        </a:rPr>
                        <a:t>Mobility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chemeClr val="tx1"/>
                          </a:solidFill>
                        </a:rPr>
                        <a:t>**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chemeClr val="tx1"/>
                          </a:solidFill>
                        </a:rPr>
                        <a:t>$  0.1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chemeClr val="tx1"/>
                          </a:solidFill>
                        </a:rPr>
                        <a:t>$  0.2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chemeClr val="tx1"/>
                          </a:solidFill>
                        </a:rPr>
                        <a:t>$</a:t>
                      </a:r>
                      <a:r>
                        <a:rPr lang="en-US" sz="2200" baseline="0" dirty="0" smtClean="0">
                          <a:solidFill>
                            <a:schemeClr val="tx1"/>
                          </a:solidFill>
                        </a:rPr>
                        <a:t>  0.3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solidFill>
                            <a:schemeClr val="tx1"/>
                          </a:solidFill>
                        </a:rPr>
                        <a:t>Special &amp; Large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chemeClr val="tx1"/>
                          </a:solidFill>
                        </a:rPr>
                        <a:t>$  6.1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chemeClr val="tx1"/>
                          </a:solidFill>
                        </a:rPr>
                        <a:t>$  6.1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88448">
                <a:tc>
                  <a:txBody>
                    <a:bodyPr/>
                    <a:lstStyle/>
                    <a:p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Total Costs</a:t>
                      </a:r>
                      <a:endParaRPr lang="en-US" sz="22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$ </a:t>
                      </a:r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33.8</a:t>
                      </a:r>
                      <a:endParaRPr lang="en-US" sz="22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  $ 1.2</a:t>
                      </a:r>
                      <a:endParaRPr lang="en-US" sz="22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  $1.1</a:t>
                      </a:r>
                      <a:endParaRPr lang="en-US" sz="22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$36.1</a:t>
                      </a:r>
                      <a:endParaRPr lang="en-US" sz="22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88448">
                <a:tc gridSpan="5">
                  <a:txBody>
                    <a:bodyPr/>
                    <a:lstStyle/>
                    <a:p>
                      <a:pPr marL="0" indent="0">
                        <a:buFont typeface="Arial" charset="0"/>
                        <a:buNone/>
                        <a:tabLst>
                          <a:tab pos="465138" algn="l"/>
                        </a:tabLst>
                      </a:pPr>
                      <a:r>
                        <a:rPr lang="en-US" sz="1600" i="1" dirty="0" smtClean="0">
                          <a:solidFill>
                            <a:schemeClr val="tx1"/>
                          </a:solidFill>
                        </a:rPr>
                        <a:t>*	Funded</a:t>
                      </a:r>
                      <a:r>
                        <a:rPr lang="en-US" sz="1600" i="1" baseline="0" dirty="0" smtClean="0">
                          <a:solidFill>
                            <a:schemeClr val="tx1"/>
                          </a:solidFill>
                        </a:rPr>
                        <a:t> by cities and counties</a:t>
                      </a:r>
                    </a:p>
                    <a:p>
                      <a:pPr>
                        <a:buFont typeface="Arial" charset="0"/>
                        <a:buNone/>
                        <a:tabLst>
                          <a:tab pos="465138" algn="l"/>
                        </a:tabLst>
                      </a:pPr>
                      <a:r>
                        <a:rPr lang="en-US" sz="1600" i="1" baseline="0" dirty="0" smtClean="0">
                          <a:solidFill>
                            <a:schemeClr val="tx1"/>
                          </a:solidFill>
                        </a:rPr>
                        <a:t>** 	New bridges built as a result of mobility needs</a:t>
                      </a:r>
                    </a:p>
                    <a:p>
                      <a:pPr>
                        <a:buFont typeface="Arial" charset="0"/>
                        <a:buNone/>
                        <a:tabLst>
                          <a:tab pos="465138" algn="l"/>
                        </a:tabLst>
                      </a:pPr>
                      <a:r>
                        <a:rPr lang="en-US" sz="1600" i="1" baseline="0" dirty="0" smtClean="0">
                          <a:solidFill>
                            <a:schemeClr val="tx1"/>
                          </a:solidFill>
                        </a:rPr>
                        <a:t>*** 	Special and large bridge maintenance costs included in on-system category </a:t>
                      </a:r>
                      <a:endParaRPr 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Urban 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338" y="0"/>
            <a:ext cx="9162288" cy="641931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DRAFT FOR COMMITTEE REVIEW ONLY</a:t>
            </a:r>
            <a:endParaRPr lang="en-US" dirty="0"/>
          </a:p>
        </p:txBody>
      </p:sp>
      <p:sp>
        <p:nvSpPr>
          <p:cNvPr id="24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Committee Recommendations  – </a:t>
            </a:r>
            <a:br>
              <a:rPr lang="en-US" dirty="0" smtClean="0"/>
            </a:br>
            <a:r>
              <a:rPr lang="en-US" dirty="0" smtClean="0"/>
              <a:t>Urban Mobility</a:t>
            </a:r>
            <a:endParaRPr lang="en-US" dirty="0"/>
          </a:p>
        </p:txBody>
      </p:sp>
      <p:sp>
        <p:nvSpPr>
          <p:cNvPr id="25" name="Content Placeholder 3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3200400"/>
          </a:xfrm>
        </p:spPr>
        <p:txBody>
          <a:bodyPr tIns="137160"/>
          <a:lstStyle/>
          <a:p>
            <a:pPr lvl="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•"/>
              <a:defRPr/>
            </a:pPr>
            <a:r>
              <a:rPr lang="en-US" dirty="0" smtClean="0"/>
              <a:t>Prevent worsening congestion; do not allow Texas’ urban mobility to decline below the average of peer cities</a:t>
            </a:r>
            <a:endParaRPr lang="en-US" dirty="0" smtClean="0"/>
          </a:p>
          <a:p>
            <a:pPr lvl="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•"/>
              <a:defRPr/>
            </a:pPr>
            <a:r>
              <a:rPr lang="en-US" dirty="0" smtClean="0"/>
              <a:t>Broaden ability of urban regions to raise revenue to increase mobility if locally desired without reducing state funding for mobility</a:t>
            </a:r>
          </a:p>
          <a:p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0" y="6172200"/>
            <a:ext cx="9144000" cy="685800"/>
            <a:chOff x="0" y="6172200"/>
            <a:chExt cx="9144000" cy="685800"/>
          </a:xfrm>
        </p:grpSpPr>
        <p:sp>
          <p:nvSpPr>
            <p:cNvPr id="16" name="Rectangle 15"/>
            <p:cNvSpPr/>
            <p:nvPr/>
          </p:nvSpPr>
          <p:spPr>
            <a:xfrm>
              <a:off x="0" y="6172200"/>
              <a:ext cx="914400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Data 16"/>
            <p:cNvSpPr/>
            <p:nvPr/>
          </p:nvSpPr>
          <p:spPr>
            <a:xfrm>
              <a:off x="2100263" y="6626225"/>
              <a:ext cx="5029200" cy="19050"/>
            </a:xfrm>
            <a:prstGeom prst="flowChartInputOutpu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pic>
          <p:nvPicPr>
            <p:cNvPr id="18" name="Picture 6" descr="small2030_4c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62000" y="6257925"/>
              <a:ext cx="1266825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Flowchart: Data 18"/>
            <p:cNvSpPr/>
            <p:nvPr/>
          </p:nvSpPr>
          <p:spPr>
            <a:xfrm>
              <a:off x="2100263" y="6443662"/>
              <a:ext cx="5486400" cy="19050"/>
            </a:xfrm>
            <a:prstGeom prst="flowChartInputOutpu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20" name="Flowchart: Data 19"/>
            <p:cNvSpPr/>
            <p:nvPr/>
          </p:nvSpPr>
          <p:spPr>
            <a:xfrm>
              <a:off x="2100263" y="6535737"/>
              <a:ext cx="5257800" cy="17463"/>
            </a:xfrm>
            <a:prstGeom prst="flowChartInputOutpu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457200" y="4953000"/>
          <a:ext cx="8229599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0"/>
                <a:gridCol w="3581400"/>
                <a:gridCol w="457199"/>
              </a:tblGrid>
              <a:tr h="289560">
                <a:tc rowSpan="2">
                  <a:txBody>
                    <a:bodyPr/>
                    <a:lstStyle/>
                    <a:p>
                      <a:pPr marL="806450" indent="-341313">
                        <a:buFont typeface="Arial" pitchFamily="34" charset="0"/>
                        <a:buNone/>
                      </a:pPr>
                      <a:r>
                        <a:rPr lang="en-US" sz="3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Investment needed =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$171 Billion T</a:t>
                      </a:r>
                      <a:r>
                        <a:rPr lang="en-US" sz="3200" b="0" baseline="0" dirty="0" smtClean="0">
                          <a:solidFill>
                            <a:schemeClr val="tx1"/>
                          </a:solidFill>
                        </a:rPr>
                        <a:t>otal</a:t>
                      </a:r>
                      <a:endParaRPr lang="en-US" sz="3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6A4"/>
                    </a:solidFill>
                  </a:tcPr>
                </a:tc>
              </a:tr>
              <a:tr h="4953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$7.8 Billion</a:t>
                      </a:r>
                      <a:r>
                        <a:rPr lang="en-US" sz="3200" b="0" baseline="0" dirty="0" smtClean="0">
                          <a:solidFill>
                            <a:schemeClr val="tx1"/>
                          </a:solidFill>
                        </a:rPr>
                        <a:t> Annually</a:t>
                      </a:r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6A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Urban 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10" y="-14514"/>
            <a:ext cx="9162288" cy="6419316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lowchart: Data 20"/>
          <p:cNvSpPr/>
          <p:nvPr/>
        </p:nvSpPr>
        <p:spPr>
          <a:xfrm>
            <a:off x="2100263" y="6626225"/>
            <a:ext cx="5029200" cy="19050"/>
          </a:xfrm>
          <a:prstGeom prst="flowChartInputOutpu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3" name="Flowchart: Data 22"/>
          <p:cNvSpPr/>
          <p:nvPr/>
        </p:nvSpPr>
        <p:spPr>
          <a:xfrm>
            <a:off x="2100263" y="6443662"/>
            <a:ext cx="5486400" cy="19050"/>
          </a:xfrm>
          <a:prstGeom prst="flowChartInputOutpu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4" name="Flowchart: Data 23"/>
          <p:cNvSpPr/>
          <p:nvPr/>
        </p:nvSpPr>
        <p:spPr>
          <a:xfrm>
            <a:off x="2100263" y="6535737"/>
            <a:ext cx="5257800" cy="17463"/>
          </a:xfrm>
          <a:prstGeom prst="flowChartInputOutpu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6200" y="1295400"/>
            <a:ext cx="8915400" cy="5029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6" descr="Wide upward diagonal"/>
          <p:cNvSpPr>
            <a:spLocks noChangeArrowheads="1"/>
          </p:cNvSpPr>
          <p:nvPr/>
        </p:nvSpPr>
        <p:spPr bwMode="auto">
          <a:xfrm>
            <a:off x="1280887" y="3519713"/>
            <a:ext cx="7503050" cy="201168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anchor="t" anchorCtr="0"/>
          <a:lstStyle/>
          <a:p>
            <a:pPr eaLnBrk="0" hangingPunct="0"/>
            <a:endParaRPr lang="en-US" dirty="0"/>
          </a:p>
        </p:txBody>
      </p:sp>
      <p:graphicFrame>
        <p:nvGraphicFramePr>
          <p:cNvPr id="32" name="Chart 31"/>
          <p:cNvGraphicFramePr>
            <a:graphicFrameLocks/>
          </p:cNvGraphicFramePr>
          <p:nvPr/>
        </p:nvGraphicFramePr>
        <p:xfrm>
          <a:off x="228600" y="1295400"/>
          <a:ext cx="8915400" cy="51816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4" name="Title 2"/>
          <p:cNvSpPr txBox="1">
            <a:spLocks/>
          </p:cNvSpPr>
          <p:nvPr/>
        </p:nvSpPr>
        <p:spPr bwMode="auto">
          <a:xfrm>
            <a:off x="76200" y="274638"/>
            <a:ext cx="8915400" cy="10207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Mobility Scenario Comparisons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52400" y="2057400"/>
            <a:ext cx="457200" cy="3352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>
                <a:solidFill>
                  <a:srgbClr val="002060"/>
                </a:solidFill>
                <a:latin typeface="Calibri"/>
              </a:rPr>
              <a:t>Cost (billions of $</a:t>
            </a:r>
            <a:r>
              <a:rPr lang="en-US" dirty="0" smtClean="0">
                <a:solidFill>
                  <a:srgbClr val="002060"/>
                </a:solidFill>
              </a:rPr>
              <a:t>2008)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996549" y="2579918"/>
            <a:ext cx="1444170" cy="791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0" rIns="0" bIns="91440"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Maintain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Economic Competitiveness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677884" y="1371600"/>
            <a:ext cx="1240968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Reduce Congestion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971972" y="3534228"/>
            <a:ext cx="914400" cy="7329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Current Funding Trend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1292496" y="2717802"/>
            <a:ext cx="2468880" cy="1588"/>
          </a:xfrm>
          <a:prstGeom prst="straightConnector1">
            <a:avLst/>
          </a:prstGeom>
          <a:ln w="50800">
            <a:solidFill>
              <a:srgbClr val="0033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744684" y="2028825"/>
            <a:ext cx="1240968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Prevent Worsening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Congestion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 rot="5400000">
            <a:off x="2536008" y="4198620"/>
            <a:ext cx="2606040" cy="1588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rot="5400000">
            <a:off x="4144486" y="4555308"/>
            <a:ext cx="1920240" cy="1588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981200" y="4419600"/>
            <a:ext cx="5867400" cy="381000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002060"/>
                </a:solidFill>
              </a:rPr>
              <a:t>Inadequate Mobility Investment</a:t>
            </a:r>
            <a:endParaRPr lang="en-US" sz="2000" dirty="0">
              <a:solidFill>
                <a:srgbClr val="00206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1292496" y="3504406"/>
            <a:ext cx="3712464" cy="1588"/>
          </a:xfrm>
          <a:prstGeom prst="straightConnector1">
            <a:avLst/>
          </a:prstGeom>
          <a:ln w="50800">
            <a:solidFill>
              <a:srgbClr val="C0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470241" y="2366283"/>
            <a:ext cx="18288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 smtClean="0">
                <a:solidFill>
                  <a:srgbClr val="003300"/>
                </a:solidFill>
              </a:rPr>
              <a:t>RECOMMENDATION</a:t>
            </a:r>
            <a:endParaRPr lang="en-US" sz="1600" b="1" dirty="0">
              <a:solidFill>
                <a:srgbClr val="0033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 flipH="1">
            <a:off x="1470241" y="3068648"/>
            <a:ext cx="1295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MINIMUM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22" name="Picture 6" descr="small2030_4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257925"/>
            <a:ext cx="12668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Urban 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10" y="-14514"/>
            <a:ext cx="9162288" cy="641931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6200" y="1295400"/>
            <a:ext cx="8915400" cy="5029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6" descr="Wide upward diagonal"/>
          <p:cNvSpPr>
            <a:spLocks noChangeArrowheads="1"/>
          </p:cNvSpPr>
          <p:nvPr/>
        </p:nvSpPr>
        <p:spPr bwMode="auto">
          <a:xfrm>
            <a:off x="1280887" y="3519713"/>
            <a:ext cx="7503050" cy="201168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anchor="t" anchorCtr="0"/>
          <a:lstStyle/>
          <a:p>
            <a:pPr eaLnBrk="0" hangingPunct="0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2" name="Chart 31"/>
          <p:cNvGraphicFramePr>
            <a:graphicFrameLocks/>
          </p:cNvGraphicFramePr>
          <p:nvPr/>
        </p:nvGraphicFramePr>
        <p:xfrm>
          <a:off x="228600" y="1295400"/>
          <a:ext cx="8915400" cy="51816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4" name="Title 2"/>
          <p:cNvSpPr txBox="1">
            <a:spLocks/>
          </p:cNvSpPr>
          <p:nvPr/>
        </p:nvSpPr>
        <p:spPr bwMode="auto">
          <a:xfrm>
            <a:off x="76200" y="274638"/>
            <a:ext cx="8915400" cy="10207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Mobility Scenario Comparisons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1" name="Flowchart: Data 20"/>
          <p:cNvSpPr/>
          <p:nvPr/>
        </p:nvSpPr>
        <p:spPr>
          <a:xfrm>
            <a:off x="2100263" y="6626225"/>
            <a:ext cx="5029200" cy="19050"/>
          </a:xfrm>
          <a:prstGeom prst="flowChartInputOutpu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3" name="Flowchart: Data 22"/>
          <p:cNvSpPr/>
          <p:nvPr/>
        </p:nvSpPr>
        <p:spPr>
          <a:xfrm>
            <a:off x="2100263" y="6443662"/>
            <a:ext cx="5486400" cy="19050"/>
          </a:xfrm>
          <a:prstGeom prst="flowChartInputOutpu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4" name="Flowchart: Data 23"/>
          <p:cNvSpPr/>
          <p:nvPr/>
        </p:nvSpPr>
        <p:spPr>
          <a:xfrm>
            <a:off x="2100263" y="6535737"/>
            <a:ext cx="5257800" cy="17463"/>
          </a:xfrm>
          <a:prstGeom prst="flowChartInputOutpu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22" name="Picture 6" descr="small2030_4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257925"/>
            <a:ext cx="12668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Rectangle 25"/>
          <p:cNvSpPr/>
          <p:nvPr/>
        </p:nvSpPr>
        <p:spPr>
          <a:xfrm>
            <a:off x="152400" y="2057400"/>
            <a:ext cx="457200" cy="3352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>
                <a:solidFill>
                  <a:srgbClr val="002060"/>
                </a:solidFill>
                <a:latin typeface="Calibri"/>
              </a:rPr>
              <a:t>Cost (billions of $</a:t>
            </a:r>
            <a:r>
              <a:rPr lang="en-US" dirty="0" smtClean="0">
                <a:solidFill>
                  <a:srgbClr val="002060"/>
                </a:solidFill>
              </a:rPr>
              <a:t>2008)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470241" y="2366283"/>
            <a:ext cx="18288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 smtClean="0">
                <a:solidFill>
                  <a:srgbClr val="003300"/>
                </a:solidFill>
              </a:rPr>
              <a:t>RECOMMENDATION</a:t>
            </a:r>
            <a:endParaRPr lang="en-US" sz="1600" b="1" dirty="0">
              <a:solidFill>
                <a:srgbClr val="0033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 flipH="1">
            <a:off x="1470241" y="3068648"/>
            <a:ext cx="1295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MINIMUM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996549" y="2579918"/>
            <a:ext cx="1444170" cy="791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0" rIns="0" bIns="91440"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Maintain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Economic Competitiveness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677884" y="1371600"/>
            <a:ext cx="1240968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Reduce Congestion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971972" y="3534228"/>
            <a:ext cx="914400" cy="7329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Current Funding Trend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1292496" y="2717802"/>
            <a:ext cx="2468880" cy="1588"/>
          </a:xfrm>
          <a:prstGeom prst="straightConnector1">
            <a:avLst/>
          </a:prstGeom>
          <a:ln w="50800">
            <a:solidFill>
              <a:srgbClr val="0033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744684" y="2028825"/>
            <a:ext cx="1240968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Prevent Worsening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Congestion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 rot="5400000">
            <a:off x="2536008" y="4198620"/>
            <a:ext cx="2606040" cy="1588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rot="5400000">
            <a:off x="4144486" y="4555308"/>
            <a:ext cx="1920240" cy="1588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984248" y="4648200"/>
            <a:ext cx="5867400" cy="381000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002060"/>
                </a:solidFill>
              </a:rPr>
              <a:t>Inadequate Mobility Investment</a:t>
            </a:r>
            <a:endParaRPr lang="en-US" sz="2000" dirty="0">
              <a:solidFill>
                <a:srgbClr val="00206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1292496" y="3504406"/>
            <a:ext cx="3712464" cy="1588"/>
          </a:xfrm>
          <a:prstGeom prst="straightConnector1">
            <a:avLst/>
          </a:prstGeom>
          <a:ln w="50800">
            <a:solidFill>
              <a:srgbClr val="C0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Box 15"/>
          <p:cNvSpPr txBox="1">
            <a:spLocks noChangeArrowheads="1"/>
          </p:cNvSpPr>
          <p:nvPr/>
        </p:nvSpPr>
        <p:spPr bwMode="auto">
          <a:xfrm>
            <a:off x="2666969" y="3352800"/>
            <a:ext cx="228631" cy="838200"/>
          </a:xfrm>
          <a:prstGeom prst="rect">
            <a:avLst/>
          </a:prstGeom>
          <a:gradFill flip="none" rotWithShape="1"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162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square" lIns="36576" tIns="32004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 rtl="0">
              <a:defRPr sz="1000"/>
            </a:pPr>
            <a:r>
              <a:rPr lang="en-US" sz="1600" b="0" i="0" strike="noStrike">
                <a:solidFill>
                  <a:srgbClr val="00FF00"/>
                </a:solidFill>
                <a:latin typeface="Arial"/>
                <a:cs typeface="Arial"/>
              </a:rPr>
              <a:t> </a:t>
            </a:r>
          </a:p>
        </p:txBody>
      </p:sp>
      <p:sp>
        <p:nvSpPr>
          <p:cNvPr id="34" name="Text Box 15"/>
          <p:cNvSpPr txBox="1">
            <a:spLocks noChangeArrowheads="1"/>
          </p:cNvSpPr>
          <p:nvPr/>
        </p:nvSpPr>
        <p:spPr bwMode="auto">
          <a:xfrm>
            <a:off x="5010150" y="4200525"/>
            <a:ext cx="228631" cy="381000"/>
          </a:xfrm>
          <a:prstGeom prst="rect">
            <a:avLst/>
          </a:prstGeom>
          <a:gradFill flip="none" rotWithShape="1"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162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square" lIns="36576" tIns="32004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 rtl="0">
              <a:defRPr sz="1000"/>
            </a:pPr>
            <a:r>
              <a:rPr lang="en-US" sz="1600" b="0" i="0" strike="noStrike">
                <a:solidFill>
                  <a:srgbClr val="00FF00"/>
                </a:solidFill>
                <a:latin typeface="Arial"/>
                <a:cs typeface="Arial"/>
              </a:rPr>
              <a:t> </a:t>
            </a:r>
          </a:p>
        </p:txBody>
      </p:sp>
      <p:sp>
        <p:nvSpPr>
          <p:cNvPr id="35" name="Text Box 15"/>
          <p:cNvSpPr txBox="1">
            <a:spLocks noChangeArrowheads="1"/>
          </p:cNvSpPr>
          <p:nvPr/>
        </p:nvSpPr>
        <p:spPr bwMode="auto">
          <a:xfrm>
            <a:off x="3733800" y="3743325"/>
            <a:ext cx="228631" cy="484632"/>
          </a:xfrm>
          <a:prstGeom prst="rect">
            <a:avLst/>
          </a:prstGeom>
          <a:gradFill flip="none" rotWithShape="1"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162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square" lIns="36576" tIns="32004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 rtl="0">
              <a:defRPr sz="1000"/>
            </a:pPr>
            <a:r>
              <a:rPr lang="en-US" sz="1600" b="0" i="0" strike="noStrike">
                <a:solidFill>
                  <a:srgbClr val="00FF00"/>
                </a:solidFill>
                <a:latin typeface="Arial"/>
                <a:cs typeface="Arial"/>
              </a:rPr>
              <a:t> </a:t>
            </a:r>
          </a:p>
        </p:txBody>
      </p:sp>
      <p:sp>
        <p:nvSpPr>
          <p:cNvPr id="29" name="Text Box 15"/>
          <p:cNvSpPr txBox="1">
            <a:spLocks noChangeArrowheads="1"/>
          </p:cNvSpPr>
          <p:nvPr/>
        </p:nvSpPr>
        <p:spPr bwMode="auto">
          <a:xfrm>
            <a:off x="8349342" y="4686300"/>
            <a:ext cx="228600" cy="419100"/>
          </a:xfrm>
          <a:prstGeom prst="rect">
            <a:avLst/>
          </a:prstGeom>
          <a:gradFill flip="none" rotWithShape="1"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162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square" lIns="36576" tIns="32004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 rtl="0">
              <a:defRPr sz="1000"/>
            </a:pPr>
            <a:r>
              <a:rPr lang="en-US" sz="1600" b="0" i="0" strike="noStrike">
                <a:solidFill>
                  <a:srgbClr val="00FF00"/>
                </a:solidFill>
                <a:latin typeface="Arial"/>
                <a:cs typeface="Arial"/>
              </a:rPr>
              <a:t> 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400800" y="1524000"/>
            <a:ext cx="2362200" cy="990600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 smtClean="0">
                <a:solidFill>
                  <a:srgbClr val="003300"/>
                </a:solidFill>
              </a:rPr>
              <a:t>       </a:t>
            </a:r>
            <a:r>
              <a:rPr lang="en-US" sz="1600" i="1" dirty="0" smtClean="0">
                <a:solidFill>
                  <a:srgbClr val="002060"/>
                </a:solidFill>
              </a:rPr>
              <a:t>= Historic State Share</a:t>
            </a:r>
            <a:endParaRPr lang="en-US" sz="1600" i="1" dirty="0">
              <a:solidFill>
                <a:srgbClr val="002060"/>
              </a:solidFill>
            </a:endParaRPr>
          </a:p>
        </p:txBody>
      </p:sp>
      <p:sp>
        <p:nvSpPr>
          <p:cNvPr id="39" name="Text Box 15"/>
          <p:cNvSpPr txBox="1">
            <a:spLocks noChangeArrowheads="1"/>
          </p:cNvSpPr>
          <p:nvPr/>
        </p:nvSpPr>
        <p:spPr bwMode="auto">
          <a:xfrm>
            <a:off x="6553200" y="1828800"/>
            <a:ext cx="228600" cy="419100"/>
          </a:xfrm>
          <a:prstGeom prst="rect">
            <a:avLst/>
          </a:prstGeom>
          <a:gradFill flip="none" rotWithShape="1"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162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square" lIns="36576" tIns="32004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 rtl="0">
              <a:defRPr sz="1000"/>
            </a:pPr>
            <a:r>
              <a:rPr lang="en-US" sz="1600" b="0" i="0" strike="noStrike">
                <a:solidFill>
                  <a:srgbClr val="00FF00"/>
                </a:solidFill>
                <a:latin typeface="Arial"/>
                <a:cs typeface="Arial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rban 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338" y="0"/>
            <a:ext cx="9162288" cy="641931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002060"/>
                </a:solidFill>
              </a:rPr>
              <a:t>Scenario Implementation </a:t>
            </a:r>
            <a:br>
              <a:rPr lang="en-US" sz="3600" dirty="0" smtClean="0">
                <a:solidFill>
                  <a:srgbClr val="002060"/>
                </a:solidFill>
              </a:rPr>
            </a:br>
            <a:r>
              <a:rPr lang="en-US" sz="3600" dirty="0" smtClean="0">
                <a:solidFill>
                  <a:srgbClr val="002060"/>
                </a:solidFill>
              </a:rPr>
              <a:t>and Congestion Costs</a:t>
            </a:r>
            <a:endParaRPr lang="en-US" sz="3600" dirty="0">
              <a:solidFill>
                <a:srgbClr val="002060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447800"/>
          <a:ext cx="8229600" cy="4648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Data 7"/>
          <p:cNvSpPr/>
          <p:nvPr/>
        </p:nvSpPr>
        <p:spPr>
          <a:xfrm>
            <a:off x="2100263" y="6626225"/>
            <a:ext cx="5029200" cy="19050"/>
          </a:xfrm>
          <a:prstGeom prst="flowChartInputOutpu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9" name="Picture 6" descr="small2030_4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257925"/>
            <a:ext cx="12668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lowchart: Data 9"/>
          <p:cNvSpPr/>
          <p:nvPr/>
        </p:nvSpPr>
        <p:spPr>
          <a:xfrm>
            <a:off x="2100263" y="6443662"/>
            <a:ext cx="5486400" cy="19050"/>
          </a:xfrm>
          <a:prstGeom prst="flowChartInputOutpu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Flowchart: Data 10"/>
          <p:cNvSpPr/>
          <p:nvPr/>
        </p:nvSpPr>
        <p:spPr>
          <a:xfrm>
            <a:off x="2100263" y="6535737"/>
            <a:ext cx="5257800" cy="17463"/>
          </a:xfrm>
          <a:prstGeom prst="flowChartInputOutpu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324302" y="5139562"/>
            <a:ext cx="1755648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Current 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Funding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Trend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184634" y="5139562"/>
            <a:ext cx="17526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Maintain 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Economic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Competitiveness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29200" y="5139562"/>
            <a:ext cx="17526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Prevent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Worsening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Congestion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58000" y="5126426"/>
            <a:ext cx="17526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Reduce Congestion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rban 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10" y="-14514"/>
            <a:ext cx="9162288" cy="641931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002060"/>
                </a:solidFill>
              </a:rPr>
              <a:t>Benefits and Costs of Urban Scenario Investments in 2030 (Billions 2008 $)</a:t>
            </a:r>
            <a:endParaRPr lang="en-US" sz="3600" dirty="0">
              <a:solidFill>
                <a:srgbClr val="002060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" name="Group 5"/>
          <p:cNvGrpSpPr/>
          <p:nvPr/>
        </p:nvGrpSpPr>
        <p:grpSpPr>
          <a:xfrm>
            <a:off x="0" y="6172200"/>
            <a:ext cx="9144000" cy="685800"/>
            <a:chOff x="0" y="6172200"/>
            <a:chExt cx="9144000" cy="685800"/>
          </a:xfrm>
        </p:grpSpPr>
        <p:sp>
          <p:nvSpPr>
            <p:cNvPr id="7" name="Rectangle 6"/>
            <p:cNvSpPr/>
            <p:nvPr/>
          </p:nvSpPr>
          <p:spPr>
            <a:xfrm>
              <a:off x="0" y="6172200"/>
              <a:ext cx="914400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lowchart: Data 7"/>
            <p:cNvSpPr/>
            <p:nvPr/>
          </p:nvSpPr>
          <p:spPr>
            <a:xfrm>
              <a:off x="2100263" y="6626225"/>
              <a:ext cx="5029200" cy="19050"/>
            </a:xfrm>
            <a:prstGeom prst="flowChartInputOutpu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9" name="Flowchart: Data 8"/>
            <p:cNvSpPr/>
            <p:nvPr/>
          </p:nvSpPr>
          <p:spPr>
            <a:xfrm>
              <a:off x="2100263" y="6443662"/>
              <a:ext cx="5486400" cy="19050"/>
            </a:xfrm>
            <a:prstGeom prst="flowChartInputOutpu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0" name="Flowchart: Data 9"/>
            <p:cNvSpPr/>
            <p:nvPr/>
          </p:nvSpPr>
          <p:spPr>
            <a:xfrm>
              <a:off x="2100263" y="6535737"/>
              <a:ext cx="5257800" cy="17463"/>
            </a:xfrm>
            <a:prstGeom prst="flowChartInputOutpu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pic>
          <p:nvPicPr>
            <p:cNvPr id="11" name="Picture 6" descr="small2030_4c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62000" y="6257925"/>
              <a:ext cx="1266825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Rectangle 11"/>
          <p:cNvSpPr/>
          <p:nvPr/>
        </p:nvSpPr>
        <p:spPr>
          <a:xfrm>
            <a:off x="1371600" y="4876800"/>
            <a:ext cx="1755648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Current 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Funding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Trend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092668" y="4876800"/>
            <a:ext cx="17526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Maintain 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Economic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Competitiveness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87464" y="4876800"/>
            <a:ext cx="17526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Prevent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Worsening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Congestion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505902" y="4863664"/>
            <a:ext cx="17526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Reduce Congestion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Rural background.jpg"/>
          <p:cNvPicPr>
            <a:picLocks noChangeAspect="1"/>
          </p:cNvPicPr>
          <p:nvPr/>
        </p:nvPicPr>
        <p:blipFill>
          <a:blip r:embed="rId2"/>
          <a:srcRect t="1218"/>
          <a:stretch>
            <a:fillRect/>
          </a:stretch>
        </p:blipFill>
        <p:spPr>
          <a:xfrm>
            <a:off x="-15498" y="0"/>
            <a:ext cx="9202540" cy="6217920"/>
          </a:xfrm>
          <a:prstGeom prst="rect">
            <a:avLst/>
          </a:prstGeom>
        </p:spPr>
      </p:pic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Committee Recommendations  – </a:t>
            </a:r>
            <a:br>
              <a:rPr lang="en-US" dirty="0" smtClean="0"/>
            </a:br>
            <a:r>
              <a:rPr lang="en-US" dirty="0" smtClean="0"/>
              <a:t>Rural Mobility and Safety</a:t>
            </a:r>
            <a:endParaRPr lang="en-US" dirty="0"/>
          </a:p>
        </p:txBody>
      </p:sp>
      <p:sp>
        <p:nvSpPr>
          <p:cNvPr id="41" name="Content Placeholder 2"/>
          <p:cNvSpPr txBox="1">
            <a:spLocks/>
          </p:cNvSpPr>
          <p:nvPr/>
        </p:nvSpPr>
        <p:spPr bwMode="auto">
          <a:xfrm>
            <a:off x="457200" y="1737360"/>
            <a:ext cx="8229600" cy="321564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2743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Complete Texas Trunk System</a:t>
            </a: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 fontAlgn="auto">
              <a:spcBef>
                <a:spcPts val="600"/>
              </a:spcBef>
              <a:spcAft>
                <a:spcPts val="0"/>
              </a:spcAft>
              <a:buFontTx/>
              <a:buChar char="•"/>
              <a:defRPr/>
            </a:pP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Facilitate rural competitiveness</a:t>
            </a:r>
          </a:p>
          <a:p>
            <a:pPr marL="800100" lvl="1" indent="-342900" fontAlgn="auto">
              <a:spcBef>
                <a:spcPts val="600"/>
              </a:spcBef>
              <a:spcAft>
                <a:spcPts val="0"/>
              </a:spcAft>
              <a:buFontTx/>
              <a:buChar char="•"/>
              <a:defRPr/>
            </a:pP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Safety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3200" baseline="0" dirty="0" smtClean="0">
                <a:latin typeface="+mn-lt"/>
              </a:rPr>
              <a:t>Prioritize</a:t>
            </a:r>
            <a:r>
              <a:rPr lang="en-US" sz="3200" dirty="0" smtClean="0">
                <a:latin typeface="+mn-lt"/>
              </a:rPr>
              <a:t> additional road capacity for highest immediate economic impact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42" name="Group 21"/>
          <p:cNvGrpSpPr/>
          <p:nvPr/>
        </p:nvGrpSpPr>
        <p:grpSpPr>
          <a:xfrm>
            <a:off x="0" y="6172200"/>
            <a:ext cx="9144000" cy="685800"/>
            <a:chOff x="0" y="6172200"/>
            <a:chExt cx="9144000" cy="685800"/>
          </a:xfrm>
        </p:grpSpPr>
        <p:sp>
          <p:nvSpPr>
            <p:cNvPr id="43" name="Rectangle 42"/>
            <p:cNvSpPr/>
            <p:nvPr/>
          </p:nvSpPr>
          <p:spPr>
            <a:xfrm>
              <a:off x="0" y="6172200"/>
              <a:ext cx="914400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lowchart: Data 43"/>
            <p:cNvSpPr/>
            <p:nvPr/>
          </p:nvSpPr>
          <p:spPr>
            <a:xfrm>
              <a:off x="2100263" y="6626225"/>
              <a:ext cx="5029200" cy="19050"/>
            </a:xfrm>
            <a:prstGeom prst="flowChartInputOutpu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pic>
          <p:nvPicPr>
            <p:cNvPr id="45" name="Picture 6" descr="small2030_4c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62000" y="6257925"/>
              <a:ext cx="1266825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6" name="Flowchart: Data 45"/>
            <p:cNvSpPr/>
            <p:nvPr/>
          </p:nvSpPr>
          <p:spPr>
            <a:xfrm>
              <a:off x="2100263" y="6443662"/>
              <a:ext cx="5486400" cy="19050"/>
            </a:xfrm>
            <a:prstGeom prst="flowChartInputOutpu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7" name="Flowchart: Data 46"/>
            <p:cNvSpPr/>
            <p:nvPr/>
          </p:nvSpPr>
          <p:spPr>
            <a:xfrm>
              <a:off x="2100263" y="6535737"/>
              <a:ext cx="5257800" cy="17463"/>
            </a:xfrm>
            <a:prstGeom prst="flowChartInputOutpu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457200" y="4876800"/>
          <a:ext cx="8229599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0"/>
                <a:gridCol w="3581400"/>
                <a:gridCol w="457199"/>
              </a:tblGrid>
              <a:tr h="289560">
                <a:tc rowSpan="2">
                  <a:txBody>
                    <a:bodyPr/>
                    <a:lstStyle/>
                    <a:p>
                      <a:pPr marL="806450" indent="-341313">
                        <a:buFont typeface="Arial" pitchFamily="34" charset="0"/>
                        <a:buNone/>
                      </a:pPr>
                      <a:r>
                        <a:rPr lang="en-US" sz="3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Investment needed =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$17 Billion T</a:t>
                      </a:r>
                      <a:r>
                        <a:rPr lang="en-US" sz="3200" b="0" baseline="0" dirty="0" smtClean="0">
                          <a:solidFill>
                            <a:schemeClr val="tx1"/>
                          </a:solidFill>
                        </a:rPr>
                        <a:t>otal</a:t>
                      </a:r>
                      <a:endParaRPr lang="en-US" sz="3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6A4"/>
                    </a:solidFill>
                  </a:tcPr>
                </a:tc>
              </a:tr>
              <a:tr h="4953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$0.8 Billion</a:t>
                      </a:r>
                      <a:r>
                        <a:rPr lang="en-US" sz="3200" b="0" baseline="0" dirty="0" smtClean="0">
                          <a:solidFill>
                            <a:schemeClr val="tx1"/>
                          </a:solidFill>
                        </a:rPr>
                        <a:t> Annually</a:t>
                      </a:r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6A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and Costs of Rural Scenario Investments in 2030 (Billions 2008 $)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1534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 3"/>
          <p:cNvSpPr/>
          <p:nvPr/>
        </p:nvSpPr>
        <p:spPr>
          <a:xfrm>
            <a:off x="3730170" y="5029200"/>
            <a:ext cx="2057400" cy="952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Congestion </a:t>
            </a:r>
            <a:br>
              <a:rPr lang="en-US" sz="1800" dirty="0" smtClean="0">
                <a:solidFill>
                  <a:schemeClr val="tx1"/>
                </a:solidFill>
              </a:rPr>
            </a:br>
            <a:r>
              <a:rPr lang="en-US" sz="1800" dirty="0" smtClean="0">
                <a:solidFill>
                  <a:schemeClr val="tx1"/>
                </a:solidFill>
              </a:rPr>
              <a:t>and </a:t>
            </a:r>
            <a:r>
              <a:rPr lang="en-US" sz="1800" dirty="0" smtClean="0">
                <a:solidFill>
                  <a:schemeClr val="tx1"/>
                </a:solidFill>
              </a:rPr>
              <a:t>Safety + </a:t>
            </a:r>
            <a:br>
              <a:rPr lang="en-US" sz="1800" dirty="0" smtClean="0">
                <a:solidFill>
                  <a:schemeClr val="tx1"/>
                </a:solidFill>
              </a:rPr>
            </a:br>
            <a:r>
              <a:rPr lang="en-US" sz="1800" dirty="0" smtClean="0">
                <a:solidFill>
                  <a:schemeClr val="tx1"/>
                </a:solidFill>
              </a:rPr>
              <a:t>Partial Connectivity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08916" y="5029200"/>
            <a:ext cx="2057400" cy="952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Congestion </a:t>
            </a:r>
            <a:br>
              <a:rPr lang="en-US" sz="1800" dirty="0" smtClean="0">
                <a:solidFill>
                  <a:schemeClr val="tx1"/>
                </a:solidFill>
              </a:rPr>
            </a:br>
            <a:r>
              <a:rPr lang="en-US" sz="1800" dirty="0" smtClean="0">
                <a:solidFill>
                  <a:schemeClr val="tx1"/>
                </a:solidFill>
              </a:rPr>
              <a:t>and </a:t>
            </a:r>
            <a:r>
              <a:rPr lang="en-US" sz="1800" dirty="0" smtClean="0">
                <a:solidFill>
                  <a:schemeClr val="tx1"/>
                </a:solidFill>
              </a:rPr>
              <a:t>Safety +</a:t>
            </a:r>
            <a:br>
              <a:rPr lang="en-US" sz="1800" dirty="0" smtClean="0">
                <a:solidFill>
                  <a:schemeClr val="tx1"/>
                </a:solidFill>
              </a:rPr>
            </a:br>
            <a:r>
              <a:rPr lang="en-US" sz="1800" dirty="0" smtClean="0">
                <a:solidFill>
                  <a:schemeClr val="tx1"/>
                </a:solidFill>
              </a:rPr>
              <a:t>Full Connectivity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71600" y="5029200"/>
            <a:ext cx="2057400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Congestion</a:t>
            </a:r>
            <a:br>
              <a:rPr lang="en-US" sz="1800" dirty="0" smtClean="0">
                <a:solidFill>
                  <a:schemeClr val="tx1"/>
                </a:solidFill>
              </a:rPr>
            </a:br>
            <a:r>
              <a:rPr lang="en-US" sz="1800" dirty="0" smtClean="0">
                <a:solidFill>
                  <a:schemeClr val="tx1"/>
                </a:solidFill>
              </a:rPr>
              <a:t>and </a:t>
            </a:r>
            <a:r>
              <a:rPr lang="en-US" sz="1800" dirty="0" smtClean="0">
                <a:solidFill>
                  <a:schemeClr val="tx1"/>
                </a:solidFill>
              </a:rPr>
              <a:t>Safety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Total Investment Needed</a:t>
            </a:r>
            <a:br>
              <a:rPr lang="en-US" dirty="0" smtClean="0"/>
            </a:br>
            <a:r>
              <a:rPr lang="en-US" dirty="0" smtClean="0"/>
              <a:t>(2008 $)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828800"/>
          <a:ext cx="8153400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9000"/>
                <a:gridCol w="2362200"/>
                <a:gridCol w="2362200"/>
              </a:tblGrid>
              <a:tr h="520160"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rgbClr val="002060"/>
                          </a:solidFill>
                        </a:rPr>
                        <a:t>2009 - 2030</a:t>
                      </a:r>
                      <a:endParaRPr lang="en-US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rgbClr val="002060"/>
                          </a:solidFill>
                        </a:rPr>
                        <a:t>Per Year</a:t>
                      </a:r>
                      <a:endParaRPr lang="en-US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6A4"/>
                    </a:solidFill>
                  </a:tcPr>
                </a:tc>
              </a:tr>
              <a:tr h="688448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Pavements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$  89 Billion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$ 4.0 Billion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88448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Bridges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$  36 Billion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$ 1.6 Billion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88448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Urban Mobility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$ 171 Billion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$ 7.8 Billion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88448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Rural</a:t>
                      </a:r>
                      <a:r>
                        <a:rPr lang="en-US" sz="2800" baseline="0" dirty="0" smtClean="0">
                          <a:solidFill>
                            <a:schemeClr val="tx1"/>
                          </a:solidFill>
                        </a:rPr>
                        <a:t> Mobility/Safety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$  17 Billion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$ 0.8</a:t>
                      </a:r>
                      <a:r>
                        <a:rPr lang="en-US" sz="2800" baseline="0" dirty="0" smtClean="0">
                          <a:solidFill>
                            <a:schemeClr val="tx1"/>
                          </a:solidFill>
                        </a:rPr>
                        <a:t> Billion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88448"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TOTAL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$ 313 Billion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$</a:t>
                      </a:r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14.2 </a:t>
                      </a:r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Billion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rban 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10" y="-14514"/>
            <a:ext cx="9162288" cy="6419316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Autofit/>
          </a:bodyPr>
          <a:lstStyle/>
          <a:p>
            <a:pPr eaLnBrk="1" hangingPunct="1"/>
            <a:r>
              <a:rPr lang="en-US" sz="3600" dirty="0" smtClean="0">
                <a:solidFill>
                  <a:srgbClr val="002060"/>
                </a:solidFill>
              </a:rPr>
              <a:t>Total and State Investment Needed</a:t>
            </a:r>
            <a:br>
              <a:rPr lang="en-US" sz="3600" dirty="0" smtClean="0">
                <a:solidFill>
                  <a:srgbClr val="002060"/>
                </a:solidFill>
              </a:rPr>
            </a:br>
            <a:r>
              <a:rPr lang="en-US" sz="3600" dirty="0" smtClean="0">
                <a:solidFill>
                  <a:srgbClr val="002060"/>
                </a:solidFill>
              </a:rPr>
              <a:t>(Billions 2008 $)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35511" cy="4495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1143000"/>
                <a:gridCol w="228600"/>
                <a:gridCol w="1600200"/>
                <a:gridCol w="1066800"/>
                <a:gridCol w="228600"/>
                <a:gridCol w="1682311"/>
              </a:tblGrid>
              <a:tr h="344799">
                <a:tc rowSpan="2">
                  <a:txBody>
                    <a:bodyPr/>
                    <a:lstStyle/>
                    <a:p>
                      <a:endParaRPr lang="en-US" sz="280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Needs  2009 - 2030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6A4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Annual Investment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CD35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6A4"/>
                    </a:solidFill>
                  </a:tcPr>
                </a:tc>
              </a:tr>
              <a:tr h="579263">
                <a:tc vMerge="1"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      Total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State Investment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      Total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CD3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CD3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State Investment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CD35F"/>
                    </a:solidFill>
                  </a:tcPr>
                </a:tc>
              </a:tr>
              <a:tr h="57912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Pavements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$      89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$   89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$ 4.0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$  4.0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6A4"/>
                    </a:solidFill>
                  </a:tcPr>
                </a:tc>
              </a:tr>
              <a:tr h="65532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Bridges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$      36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$ 36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$ 1.6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$  1.6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6A4"/>
                    </a:solidFill>
                  </a:tcPr>
                </a:tc>
              </a:tr>
              <a:tr h="657385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Urban Mobility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$    171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$ 106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$ 7.8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$  4.8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6A4"/>
                    </a:solidFill>
                  </a:tcPr>
                </a:tc>
              </a:tr>
              <a:tr h="618074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Rural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Mobility/Safety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$      17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$  17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$ 0.8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$  0.8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6A4"/>
                    </a:solidFill>
                  </a:tcPr>
                </a:tc>
              </a:tr>
              <a:tr h="613587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$    313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$248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mtClean="0">
                          <a:solidFill>
                            <a:schemeClr val="tx1"/>
                          </a:solidFill>
                        </a:rPr>
                        <a:t>$14.2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$11.2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6A4"/>
                    </a:solidFill>
                  </a:tcPr>
                </a:tc>
              </a:tr>
              <a:tr h="304800">
                <a:tc gridSpan="7">
                  <a:txBody>
                    <a:bodyPr/>
                    <a:lstStyle/>
                    <a:p>
                      <a:r>
                        <a:rPr lang="en-US" sz="1800" b="0" i="1" dirty="0" smtClean="0">
                          <a:solidFill>
                            <a:srgbClr val="002060"/>
                          </a:solidFill>
                        </a:rPr>
                        <a:t>* Historically about 2/3 of Urban</a:t>
                      </a:r>
                      <a:r>
                        <a:rPr lang="en-US" sz="1800" b="0" i="1" baseline="0" dirty="0" smtClean="0">
                          <a:solidFill>
                            <a:srgbClr val="002060"/>
                          </a:solidFill>
                        </a:rPr>
                        <a:t> Mobility has been State responsibility, 1/3 local </a:t>
                      </a:r>
                      <a:endParaRPr lang="en-US" sz="1800" b="0" i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kern="12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2" name="Group 5"/>
          <p:cNvGrpSpPr/>
          <p:nvPr/>
        </p:nvGrpSpPr>
        <p:grpSpPr>
          <a:xfrm>
            <a:off x="0" y="6172200"/>
            <a:ext cx="9144000" cy="685800"/>
            <a:chOff x="0" y="6172200"/>
            <a:chExt cx="9144000" cy="685800"/>
          </a:xfrm>
        </p:grpSpPr>
        <p:sp>
          <p:nvSpPr>
            <p:cNvPr id="7" name="Rectangle 6"/>
            <p:cNvSpPr/>
            <p:nvPr/>
          </p:nvSpPr>
          <p:spPr>
            <a:xfrm>
              <a:off x="0" y="6172200"/>
              <a:ext cx="914400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lowchart: Data 7"/>
            <p:cNvSpPr/>
            <p:nvPr/>
          </p:nvSpPr>
          <p:spPr>
            <a:xfrm>
              <a:off x="2100263" y="6626225"/>
              <a:ext cx="5029200" cy="19050"/>
            </a:xfrm>
            <a:prstGeom prst="flowChartInputOutpu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9" name="Flowchart: Data 8"/>
            <p:cNvSpPr/>
            <p:nvPr/>
          </p:nvSpPr>
          <p:spPr>
            <a:xfrm>
              <a:off x="2100263" y="6443662"/>
              <a:ext cx="5486400" cy="19050"/>
            </a:xfrm>
            <a:prstGeom prst="flowChartInputOutpu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0" name="Flowchart: Data 9"/>
            <p:cNvSpPr/>
            <p:nvPr/>
          </p:nvSpPr>
          <p:spPr>
            <a:xfrm>
              <a:off x="2100263" y="6535737"/>
              <a:ext cx="5257800" cy="17463"/>
            </a:xfrm>
            <a:prstGeom prst="flowChartInputOutpu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pic>
          <p:nvPicPr>
            <p:cNvPr id="11" name="Picture 6" descr="small2030_4c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62000" y="6257925"/>
              <a:ext cx="1266825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000" y="457200"/>
            <a:ext cx="3962400" cy="5257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6000000"/>
            </a:lightRig>
          </a:scene3d>
          <a:sp3d extrusionH="76200">
            <a:bevelT w="19050"/>
            <a:bevelB w="19050"/>
            <a:extrusionClr>
              <a:schemeClr val="tx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algn="ctr">
              <a:spcBef>
                <a:spcPts val="300"/>
              </a:spcBef>
            </a:pPr>
            <a:endParaRPr lang="en-US" sz="2000" b="1" dirty="0" smtClean="0">
              <a:solidFill>
                <a:schemeClr val="tx1"/>
              </a:solidFill>
            </a:endParaRPr>
          </a:p>
          <a:p>
            <a:pPr algn="ctr">
              <a:spcBef>
                <a:spcPts val="300"/>
              </a:spcBef>
            </a:pPr>
            <a:endParaRPr lang="en-US" sz="2000" b="1" dirty="0" smtClean="0">
              <a:solidFill>
                <a:schemeClr val="tx1"/>
              </a:solidFill>
            </a:endParaRPr>
          </a:p>
          <a:p>
            <a:pPr algn="ctr">
              <a:spcBef>
                <a:spcPts val="300"/>
              </a:spcBef>
            </a:pPr>
            <a:r>
              <a:rPr lang="en-US" sz="2000" b="1" dirty="0" smtClean="0">
                <a:solidFill>
                  <a:schemeClr val="tx1"/>
                </a:solidFill>
              </a:rPr>
              <a:t>C. Michael Walton, Chair</a:t>
            </a:r>
          </a:p>
          <a:p>
            <a:pPr algn="ctr"/>
            <a:r>
              <a:rPr lang="en-US" sz="2000" dirty="0" smtClean="0">
                <a:solidFill>
                  <a:srgbClr val="002060"/>
                </a:solidFill>
              </a:rPr>
              <a:t>Austin</a:t>
            </a:r>
          </a:p>
          <a:p>
            <a:pPr algn="ctr">
              <a:spcBef>
                <a:spcPts val="600"/>
              </a:spcBef>
            </a:pPr>
            <a:r>
              <a:rPr lang="en-US" sz="2000" b="1" dirty="0" smtClean="0">
                <a:solidFill>
                  <a:schemeClr val="tx1"/>
                </a:solidFill>
              </a:rPr>
              <a:t>David Marcus, Vice-Chair</a:t>
            </a:r>
          </a:p>
          <a:p>
            <a:pPr algn="ctr"/>
            <a:r>
              <a:rPr lang="en-US" sz="2000" dirty="0" smtClean="0">
                <a:solidFill>
                  <a:srgbClr val="002060"/>
                </a:solidFill>
              </a:rPr>
              <a:t>El Paso</a:t>
            </a:r>
          </a:p>
          <a:p>
            <a:pPr algn="ctr">
              <a:spcBef>
                <a:spcPts val="600"/>
              </a:spcBef>
            </a:pPr>
            <a:r>
              <a:rPr lang="en-US" sz="2000" b="1" dirty="0" smtClean="0">
                <a:solidFill>
                  <a:schemeClr val="tx1"/>
                </a:solidFill>
              </a:rPr>
              <a:t>Ken Allen</a:t>
            </a:r>
          </a:p>
          <a:p>
            <a:pPr algn="ctr"/>
            <a:r>
              <a:rPr lang="en-US" sz="2000" dirty="0" smtClean="0">
                <a:solidFill>
                  <a:srgbClr val="002060"/>
                </a:solidFill>
              </a:rPr>
              <a:t>San Antonio</a:t>
            </a:r>
          </a:p>
          <a:p>
            <a:pPr algn="ctr">
              <a:spcBef>
                <a:spcPts val="600"/>
              </a:spcBef>
            </a:pPr>
            <a:r>
              <a:rPr lang="en-US" sz="2000" b="1" dirty="0" smtClean="0">
                <a:solidFill>
                  <a:schemeClr val="tx1"/>
                </a:solidFill>
              </a:rPr>
              <a:t>Ruben Bonilla, Jr.</a:t>
            </a:r>
          </a:p>
          <a:p>
            <a:pPr algn="ctr"/>
            <a:r>
              <a:rPr lang="en-US" sz="2000" dirty="0" smtClean="0">
                <a:solidFill>
                  <a:srgbClr val="002060"/>
                </a:solidFill>
              </a:rPr>
              <a:t>Corpus Christi</a:t>
            </a:r>
          </a:p>
          <a:p>
            <a:pPr algn="ctr">
              <a:spcBef>
                <a:spcPts val="600"/>
              </a:spcBef>
            </a:pPr>
            <a:r>
              <a:rPr lang="en-US" sz="2000" b="1" dirty="0" smtClean="0">
                <a:solidFill>
                  <a:schemeClr val="tx1"/>
                </a:solidFill>
              </a:rPr>
              <a:t>Drew Crutcher</a:t>
            </a:r>
          </a:p>
          <a:p>
            <a:pPr algn="ctr"/>
            <a:r>
              <a:rPr lang="en-US" sz="2000" dirty="0" smtClean="0">
                <a:solidFill>
                  <a:srgbClr val="002060"/>
                </a:solidFill>
              </a:rPr>
              <a:t>Odessa</a:t>
            </a:r>
          </a:p>
          <a:p>
            <a:pPr algn="ctr">
              <a:spcBef>
                <a:spcPts val="600"/>
              </a:spcBef>
            </a:pPr>
            <a:r>
              <a:rPr lang="en-US" sz="2000" b="1" dirty="0" smtClean="0">
                <a:solidFill>
                  <a:schemeClr val="tx1"/>
                </a:solidFill>
              </a:rPr>
              <a:t>The Honorable Ed Emmett</a:t>
            </a:r>
          </a:p>
          <a:p>
            <a:pPr algn="ctr"/>
            <a:r>
              <a:rPr lang="en-US" sz="2000" dirty="0" smtClean="0">
                <a:solidFill>
                  <a:srgbClr val="002060"/>
                </a:solidFill>
              </a:rPr>
              <a:t>Houston</a:t>
            </a:r>
          </a:p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76800" y="457200"/>
            <a:ext cx="3962400" cy="5257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6000000"/>
            </a:lightRig>
          </a:scene3d>
          <a:sp3d extrusionH="76200">
            <a:bevelT w="19050"/>
            <a:bevelB w="19050"/>
            <a:extrusionClr>
              <a:schemeClr val="tx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algn="ctr"/>
            <a:endParaRPr lang="en-US" sz="2000" b="1" dirty="0" smtClean="0">
              <a:solidFill>
                <a:schemeClr val="tx1"/>
              </a:solidFill>
            </a:endParaRPr>
          </a:p>
          <a:p>
            <a:pPr algn="ctr"/>
            <a:endParaRPr lang="en-US" sz="20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Tom Johnson</a:t>
            </a:r>
          </a:p>
          <a:p>
            <a:pPr algn="ctr"/>
            <a:r>
              <a:rPr lang="en-US" sz="2000" dirty="0" smtClean="0">
                <a:solidFill>
                  <a:srgbClr val="002060"/>
                </a:solidFill>
              </a:rPr>
              <a:t>Austin</a:t>
            </a:r>
          </a:p>
          <a:p>
            <a:pPr algn="ctr">
              <a:spcBef>
                <a:spcPts val="600"/>
              </a:spcBef>
            </a:pPr>
            <a:r>
              <a:rPr lang="en-US" sz="2000" b="1" dirty="0" smtClean="0">
                <a:solidFill>
                  <a:schemeClr val="tx1"/>
                </a:solidFill>
              </a:rPr>
              <a:t>David Laney</a:t>
            </a:r>
          </a:p>
          <a:p>
            <a:pPr algn="ctr"/>
            <a:r>
              <a:rPr lang="en-US" sz="2000" dirty="0" smtClean="0">
                <a:solidFill>
                  <a:srgbClr val="002060"/>
                </a:solidFill>
              </a:rPr>
              <a:t>Dallas</a:t>
            </a:r>
          </a:p>
          <a:p>
            <a:pPr algn="ctr">
              <a:spcBef>
                <a:spcPts val="600"/>
              </a:spcBef>
            </a:pPr>
            <a:r>
              <a:rPr lang="en-US" sz="2000" b="1" dirty="0" smtClean="0">
                <a:solidFill>
                  <a:schemeClr val="tx1"/>
                </a:solidFill>
              </a:rPr>
              <a:t>Cullen Looney</a:t>
            </a:r>
          </a:p>
          <a:p>
            <a:pPr algn="ctr"/>
            <a:r>
              <a:rPr lang="en-US" sz="2000" dirty="0" smtClean="0">
                <a:solidFill>
                  <a:srgbClr val="002060"/>
                </a:solidFill>
              </a:rPr>
              <a:t>Edinburg</a:t>
            </a:r>
          </a:p>
          <a:p>
            <a:pPr algn="ctr">
              <a:spcBef>
                <a:spcPts val="600"/>
              </a:spcBef>
            </a:pPr>
            <a:r>
              <a:rPr lang="en-US" sz="2000" b="1" dirty="0" smtClean="0">
                <a:solidFill>
                  <a:schemeClr val="tx1"/>
                </a:solidFill>
              </a:rPr>
              <a:t>Drayton McLane, Jr.</a:t>
            </a:r>
          </a:p>
          <a:p>
            <a:pPr algn="ctr"/>
            <a:r>
              <a:rPr lang="en-US" sz="2000" dirty="0" smtClean="0">
                <a:solidFill>
                  <a:srgbClr val="002060"/>
                </a:solidFill>
              </a:rPr>
              <a:t>Temple</a:t>
            </a:r>
          </a:p>
          <a:p>
            <a:pPr algn="ctr">
              <a:spcBef>
                <a:spcPts val="600"/>
              </a:spcBef>
            </a:pPr>
            <a:r>
              <a:rPr lang="en-US" sz="2000" b="1" dirty="0" smtClean="0">
                <a:solidFill>
                  <a:schemeClr val="tx1"/>
                </a:solidFill>
              </a:rPr>
              <a:t>Roger Nober</a:t>
            </a:r>
          </a:p>
          <a:p>
            <a:pPr algn="ctr"/>
            <a:r>
              <a:rPr lang="en-US" sz="2000" dirty="0" smtClean="0">
                <a:solidFill>
                  <a:srgbClr val="002060"/>
                </a:solidFill>
              </a:rPr>
              <a:t>Fort Worth</a:t>
            </a:r>
          </a:p>
          <a:p>
            <a:pPr algn="ctr">
              <a:spcBef>
                <a:spcPts val="600"/>
              </a:spcBef>
            </a:pPr>
            <a:r>
              <a:rPr lang="en-US" sz="2000" b="1" dirty="0" smtClean="0">
                <a:solidFill>
                  <a:schemeClr val="tx1"/>
                </a:solidFill>
              </a:rPr>
              <a:t>Gary Thomas</a:t>
            </a:r>
          </a:p>
          <a:p>
            <a:pPr algn="ctr"/>
            <a:r>
              <a:rPr lang="en-US" sz="2000" dirty="0" smtClean="0">
                <a:solidFill>
                  <a:srgbClr val="002060"/>
                </a:solidFill>
              </a:rPr>
              <a:t>Dallas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2057400" y="274320"/>
            <a:ext cx="7010400" cy="1417638"/>
          </a:xfrm>
        </p:spPr>
        <p:txBody>
          <a:bodyPr/>
          <a:lstStyle/>
          <a:p>
            <a:pPr eaLnBrk="1" hangingPunct="1"/>
            <a:r>
              <a:rPr lang="en-US" dirty="0" smtClean="0"/>
              <a:t>Other Transportation Modes </a:t>
            </a:r>
            <a:br>
              <a:rPr lang="en-US" dirty="0" smtClean="0"/>
            </a:br>
            <a:r>
              <a:rPr lang="en-US" dirty="0" smtClean="0"/>
              <a:t>for 2030</a:t>
            </a:r>
          </a:p>
        </p:txBody>
      </p:sp>
      <p:pic>
        <p:nvPicPr>
          <p:cNvPr id="13" name="Picture 12" descr="houston_bus_DSCF2130.jpg"/>
          <p:cNvPicPr>
            <a:picLocks noChangeAspect="1"/>
          </p:cNvPicPr>
          <p:nvPr/>
        </p:nvPicPr>
        <p:blipFill>
          <a:blip r:embed="rId3"/>
          <a:srcRect r="20304"/>
          <a:stretch>
            <a:fillRect/>
          </a:stretch>
        </p:blipFill>
        <p:spPr>
          <a:xfrm>
            <a:off x="0" y="2590800"/>
            <a:ext cx="2177143" cy="1828800"/>
          </a:xfrm>
          <a:prstGeom prst="rect">
            <a:avLst/>
          </a:prstGeom>
        </p:spPr>
      </p:pic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2362200" y="1981200"/>
            <a:ext cx="6477000" cy="1676400"/>
          </a:xfrm>
        </p:spPr>
        <p:txBody>
          <a:bodyPr rIns="274320"/>
          <a:lstStyle/>
          <a:p>
            <a:pPr marL="109538" indent="-1588" eaLnBrk="1" hangingPunct="1">
              <a:spcBef>
                <a:spcPts val="1200"/>
              </a:spcBef>
              <a:buNone/>
              <a:tabLst>
                <a:tab pos="4860925" algn="l"/>
              </a:tabLst>
            </a:pPr>
            <a:r>
              <a:rPr lang="en-US" sz="3600" dirty="0" smtClean="0"/>
              <a:t>The state’s role warrants further study beyond current scope of the 2030 Committee</a:t>
            </a:r>
            <a:endParaRPr lang="en-US" sz="3600" dirty="0" smtClean="0">
              <a:solidFill>
                <a:srgbClr val="002060"/>
              </a:solidFill>
            </a:endParaRPr>
          </a:p>
        </p:txBody>
      </p:sp>
      <p:pic>
        <p:nvPicPr>
          <p:cNvPr id="24" name="Picture 23" descr="04.jp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1" y="762000"/>
            <a:ext cx="2177143" cy="1828800"/>
          </a:xfrm>
          <a:prstGeom prst="rect">
            <a:avLst/>
          </a:prstGeom>
        </p:spPr>
      </p:pic>
      <p:grpSp>
        <p:nvGrpSpPr>
          <p:cNvPr id="2" name="Group 22"/>
          <p:cNvGrpSpPr/>
          <p:nvPr/>
        </p:nvGrpSpPr>
        <p:grpSpPr>
          <a:xfrm>
            <a:off x="0" y="6172200"/>
            <a:ext cx="9144000" cy="685800"/>
            <a:chOff x="0" y="6172200"/>
            <a:chExt cx="9144000" cy="685800"/>
          </a:xfrm>
        </p:grpSpPr>
        <p:sp>
          <p:nvSpPr>
            <p:cNvPr id="15" name="Rectangle 14"/>
            <p:cNvSpPr/>
            <p:nvPr/>
          </p:nvSpPr>
          <p:spPr>
            <a:xfrm>
              <a:off x="0" y="6172200"/>
              <a:ext cx="914400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Data 15"/>
            <p:cNvSpPr/>
            <p:nvPr/>
          </p:nvSpPr>
          <p:spPr>
            <a:xfrm>
              <a:off x="2100263" y="6626225"/>
              <a:ext cx="5029200" cy="19050"/>
            </a:xfrm>
            <a:prstGeom prst="flowChartInputOutpu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pic>
          <p:nvPicPr>
            <p:cNvPr id="17" name="Picture 6" descr="small2030_4c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62000" y="6257925"/>
              <a:ext cx="1266825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Flowchart: Data 17"/>
            <p:cNvSpPr/>
            <p:nvPr/>
          </p:nvSpPr>
          <p:spPr>
            <a:xfrm>
              <a:off x="2100263" y="6443662"/>
              <a:ext cx="5486400" cy="19050"/>
            </a:xfrm>
            <a:prstGeom prst="flowChartInputOutpu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9" name="Flowchart: Data 18"/>
            <p:cNvSpPr/>
            <p:nvPr/>
          </p:nvSpPr>
          <p:spPr>
            <a:xfrm>
              <a:off x="2100263" y="6535737"/>
              <a:ext cx="5257800" cy="17463"/>
            </a:xfrm>
            <a:prstGeom prst="flowChartInputOutpu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pic>
        <p:nvPicPr>
          <p:cNvPr id="12" name="Picture 11" descr="container train.jpg"/>
          <p:cNvPicPr>
            <a:picLocks noChangeAspect="1"/>
          </p:cNvPicPr>
          <p:nvPr/>
        </p:nvPicPr>
        <p:blipFill>
          <a:blip r:embed="rId6" cstate="screen"/>
          <a:srcRect t="8333" b="6250"/>
          <a:stretch>
            <a:fillRect/>
          </a:stretch>
        </p:blipFill>
        <p:spPr>
          <a:xfrm>
            <a:off x="0" y="4343400"/>
            <a:ext cx="2233812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intercity2.jpg"/>
          <p:cNvPicPr>
            <a:picLocks noChangeAspect="1"/>
          </p:cNvPicPr>
          <p:nvPr/>
        </p:nvPicPr>
        <p:blipFill>
          <a:blip r:embed="rId7"/>
          <a:srcRect t="9662" r="50000" b="18373"/>
          <a:stretch>
            <a:fillRect/>
          </a:stretch>
        </p:blipFill>
        <p:spPr>
          <a:xfrm>
            <a:off x="2209800" y="4343400"/>
            <a:ext cx="2508069" cy="1828800"/>
          </a:xfrm>
          <a:prstGeom prst="rect">
            <a:avLst/>
          </a:prstGeom>
        </p:spPr>
      </p:pic>
      <p:pic>
        <p:nvPicPr>
          <p:cNvPr id="20" name="Picture 19" descr="shipflag.JPG"/>
          <p:cNvPicPr>
            <a:picLocks noChangeAspect="1"/>
          </p:cNvPicPr>
          <p:nvPr/>
        </p:nvPicPr>
        <p:blipFill>
          <a:blip r:embed="rId8" cstate="screen"/>
          <a:srcRect/>
          <a:stretch>
            <a:fillRect/>
          </a:stretch>
        </p:blipFill>
        <p:spPr>
          <a:xfrm rot="5400000">
            <a:off x="4585535" y="4482265"/>
            <a:ext cx="1828800" cy="1551070"/>
          </a:xfrm>
          <a:prstGeom prst="rect">
            <a:avLst/>
          </a:prstGeom>
        </p:spPr>
      </p:pic>
      <p:pic>
        <p:nvPicPr>
          <p:cNvPr id="21" name="Picture 20" descr="airport_DSCF8856.jpg"/>
          <p:cNvPicPr>
            <a:picLocks noChangeAspect="1"/>
          </p:cNvPicPr>
          <p:nvPr/>
        </p:nvPicPr>
        <p:blipFill>
          <a:blip r:embed="rId9"/>
          <a:srcRect t="14881" r="20302"/>
          <a:stretch>
            <a:fillRect/>
          </a:stretch>
        </p:blipFill>
        <p:spPr>
          <a:xfrm>
            <a:off x="6324600" y="4343400"/>
            <a:ext cx="2557763" cy="182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417638"/>
          </a:xfrm>
        </p:spPr>
        <p:txBody>
          <a:bodyPr/>
          <a:lstStyle/>
          <a:p>
            <a:pPr eaLnBrk="1" hangingPunct="1"/>
            <a:r>
              <a:rPr lang="en-US" dirty="0" smtClean="0"/>
              <a:t>Public Transportation </a:t>
            </a:r>
          </a:p>
        </p:txBody>
      </p:sp>
      <p:pic>
        <p:nvPicPr>
          <p:cNvPr id="13" name="Picture 12" descr="houston_bus_DSCF2130.jpg"/>
          <p:cNvPicPr>
            <a:picLocks noChangeAspect="1"/>
          </p:cNvPicPr>
          <p:nvPr/>
        </p:nvPicPr>
        <p:blipFill>
          <a:blip r:embed="rId3"/>
          <a:srcRect r="20304"/>
          <a:stretch>
            <a:fillRect/>
          </a:stretch>
        </p:blipFill>
        <p:spPr>
          <a:xfrm>
            <a:off x="849086" y="3276600"/>
            <a:ext cx="3265714" cy="2743200"/>
          </a:xfrm>
          <a:prstGeom prst="rect">
            <a:avLst/>
          </a:prstGeom>
        </p:spPr>
      </p:pic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1600200"/>
          </a:xfrm>
        </p:spPr>
        <p:txBody>
          <a:bodyPr rIns="274320"/>
          <a:lstStyle/>
          <a:p>
            <a:pPr marL="460375" indent="-403225" eaLnBrk="1" hangingPunct="1">
              <a:spcBef>
                <a:spcPts val="600"/>
              </a:spcBef>
              <a:tabLst>
                <a:tab pos="4860925" algn="l"/>
              </a:tabLst>
            </a:pPr>
            <a:r>
              <a:rPr lang="en-US" sz="2800" dirty="0" smtClean="0"/>
              <a:t>Perform a comprehensive examination of federal, state and local partnerships to meet regional needs through coordination of funding and services</a:t>
            </a:r>
          </a:p>
          <a:p>
            <a:pPr lvl="1" eaLnBrk="1" hangingPunct="1">
              <a:spcBef>
                <a:spcPts val="600"/>
              </a:spcBef>
            </a:pPr>
            <a:endParaRPr lang="en-US" sz="2000" dirty="0" smtClean="0">
              <a:solidFill>
                <a:srgbClr val="002060"/>
              </a:solidFill>
            </a:endParaRPr>
          </a:p>
        </p:txBody>
      </p:sp>
      <p:pic>
        <p:nvPicPr>
          <p:cNvPr id="24" name="Picture 23" descr="04.jp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4953000" y="3276600"/>
            <a:ext cx="3265714" cy="2743200"/>
          </a:xfrm>
          <a:prstGeom prst="rect">
            <a:avLst/>
          </a:prstGeom>
        </p:spPr>
      </p:pic>
      <p:grpSp>
        <p:nvGrpSpPr>
          <p:cNvPr id="2" name="Group 22"/>
          <p:cNvGrpSpPr/>
          <p:nvPr/>
        </p:nvGrpSpPr>
        <p:grpSpPr>
          <a:xfrm>
            <a:off x="0" y="6172200"/>
            <a:ext cx="9144000" cy="685800"/>
            <a:chOff x="0" y="6172200"/>
            <a:chExt cx="9144000" cy="685800"/>
          </a:xfrm>
        </p:grpSpPr>
        <p:sp>
          <p:nvSpPr>
            <p:cNvPr id="15" name="Rectangle 14"/>
            <p:cNvSpPr/>
            <p:nvPr/>
          </p:nvSpPr>
          <p:spPr>
            <a:xfrm>
              <a:off x="0" y="6172200"/>
              <a:ext cx="914400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Data 15"/>
            <p:cNvSpPr/>
            <p:nvPr/>
          </p:nvSpPr>
          <p:spPr>
            <a:xfrm>
              <a:off x="2100263" y="6626225"/>
              <a:ext cx="5029200" cy="19050"/>
            </a:xfrm>
            <a:prstGeom prst="flowChartInputOutpu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pic>
          <p:nvPicPr>
            <p:cNvPr id="17" name="Picture 6" descr="small2030_4c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62000" y="6257925"/>
              <a:ext cx="1266825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Flowchart: Data 17"/>
            <p:cNvSpPr/>
            <p:nvPr/>
          </p:nvSpPr>
          <p:spPr>
            <a:xfrm>
              <a:off x="2100263" y="6443662"/>
              <a:ext cx="5486400" cy="19050"/>
            </a:xfrm>
            <a:prstGeom prst="flowChartInputOutpu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9" name="Flowchart: Data 18"/>
            <p:cNvSpPr/>
            <p:nvPr/>
          </p:nvSpPr>
          <p:spPr>
            <a:xfrm>
              <a:off x="2100263" y="6535737"/>
              <a:ext cx="5257800" cy="17463"/>
            </a:xfrm>
            <a:prstGeom prst="flowChartInputOutpu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417638"/>
          </a:xfrm>
        </p:spPr>
        <p:txBody>
          <a:bodyPr/>
          <a:lstStyle/>
          <a:p>
            <a:pPr eaLnBrk="1" hangingPunct="1">
              <a:spcBef>
                <a:spcPts val="1200"/>
              </a:spcBef>
              <a:tabLst>
                <a:tab pos="4860925" algn="l"/>
              </a:tabLst>
            </a:pPr>
            <a:r>
              <a:rPr lang="en-US" dirty="0" smtClean="0"/>
              <a:t>Freight Rail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lowchart: Data 15"/>
          <p:cNvSpPr/>
          <p:nvPr/>
        </p:nvSpPr>
        <p:spPr>
          <a:xfrm>
            <a:off x="2100263" y="6626225"/>
            <a:ext cx="5029200" cy="19050"/>
          </a:xfrm>
          <a:prstGeom prst="flowChartInputOutpu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7" name="Picture 6" descr="small2030_4c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257925"/>
            <a:ext cx="12668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Flowchart: Data 17"/>
          <p:cNvSpPr/>
          <p:nvPr/>
        </p:nvSpPr>
        <p:spPr>
          <a:xfrm>
            <a:off x="2100263" y="6443662"/>
            <a:ext cx="5486400" cy="19050"/>
          </a:xfrm>
          <a:prstGeom prst="flowChartInputOutpu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9" name="Flowchart: Data 18"/>
          <p:cNvSpPr/>
          <p:nvPr/>
        </p:nvSpPr>
        <p:spPr>
          <a:xfrm>
            <a:off x="2209800" y="6537702"/>
            <a:ext cx="5257800" cy="17463"/>
          </a:xfrm>
          <a:prstGeom prst="flowChartInputOutpu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457200" y="1444752"/>
            <a:ext cx="8229600" cy="2514600"/>
          </a:xfrm>
        </p:spPr>
        <p:txBody>
          <a:bodyPr rIns="274320"/>
          <a:lstStyle/>
          <a:p>
            <a:pPr eaLnBrk="1" hangingPunct="1">
              <a:spcBef>
                <a:spcPts val="300"/>
              </a:spcBef>
              <a:tabLst>
                <a:tab pos="4860925" algn="l"/>
              </a:tabLst>
            </a:pPr>
            <a:r>
              <a:rPr lang="en-US" sz="2800" dirty="0" smtClean="0"/>
              <a:t>Maintain </a:t>
            </a:r>
            <a:r>
              <a:rPr lang="en-US" sz="2800" dirty="0" smtClean="0"/>
              <a:t>prudent </a:t>
            </a:r>
            <a:r>
              <a:rPr lang="en-US" sz="2800" dirty="0" smtClean="0"/>
              <a:t>regulatory </a:t>
            </a:r>
            <a:r>
              <a:rPr lang="en-US" sz="2800" dirty="0" smtClean="0"/>
              <a:t>policy</a:t>
            </a:r>
            <a:endParaRPr lang="en-US" sz="2800" dirty="0" smtClean="0"/>
          </a:p>
          <a:p>
            <a:pPr eaLnBrk="1" hangingPunct="1">
              <a:spcBef>
                <a:spcPts val="300"/>
              </a:spcBef>
              <a:tabLst>
                <a:tab pos="4860925" algn="l"/>
              </a:tabLst>
            </a:pPr>
            <a:r>
              <a:rPr lang="en-US" sz="2800" dirty="0" smtClean="0"/>
              <a:t>Continue TxDOT initiatives</a:t>
            </a:r>
          </a:p>
          <a:p>
            <a:pPr eaLnBrk="1" hangingPunct="1">
              <a:spcBef>
                <a:spcPts val="300"/>
              </a:spcBef>
              <a:tabLst>
                <a:tab pos="4860925" algn="l"/>
              </a:tabLst>
            </a:pPr>
            <a:r>
              <a:rPr lang="en-US" sz="2800" dirty="0" smtClean="0"/>
              <a:t>Continue analysis of public/private potential</a:t>
            </a:r>
          </a:p>
          <a:p>
            <a:pPr lvl="1" eaLnBrk="1" hangingPunct="1">
              <a:spcBef>
                <a:spcPts val="600"/>
              </a:spcBef>
            </a:pPr>
            <a:endParaRPr lang="en-US" sz="2700" dirty="0" smtClean="0">
              <a:solidFill>
                <a:srgbClr val="002060"/>
              </a:solidFill>
            </a:endParaRPr>
          </a:p>
        </p:txBody>
      </p:sp>
      <p:pic>
        <p:nvPicPr>
          <p:cNvPr id="12" name="Picture 11" descr="sugarland_rail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1688" y="3276600"/>
            <a:ext cx="4096512" cy="2743200"/>
          </a:xfrm>
          <a:prstGeom prst="rect">
            <a:avLst/>
          </a:prstGeom>
        </p:spPr>
      </p:pic>
      <p:pic>
        <p:nvPicPr>
          <p:cNvPr id="25" name="Picture 24" descr="container train.jpg"/>
          <p:cNvPicPr>
            <a:picLocks noChangeAspect="1"/>
          </p:cNvPicPr>
          <p:nvPr/>
        </p:nvPicPr>
        <p:blipFill>
          <a:blip r:embed="rId5" cstate="screen"/>
          <a:srcRect t="8333" b="6250"/>
          <a:stretch>
            <a:fillRect/>
          </a:stretch>
        </p:blipFill>
        <p:spPr>
          <a:xfrm>
            <a:off x="5181600" y="3276600"/>
            <a:ext cx="3350718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417638"/>
          </a:xfrm>
        </p:spPr>
        <p:txBody>
          <a:bodyPr/>
          <a:lstStyle/>
          <a:p>
            <a:pPr eaLnBrk="1" hangingPunct="1"/>
            <a:r>
              <a:rPr lang="en-US" dirty="0" smtClean="0"/>
              <a:t>Intercity Passenger Rail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lowchart: Data 15"/>
          <p:cNvSpPr/>
          <p:nvPr/>
        </p:nvSpPr>
        <p:spPr>
          <a:xfrm>
            <a:off x="2100263" y="6626225"/>
            <a:ext cx="5029200" cy="19050"/>
          </a:xfrm>
          <a:prstGeom prst="flowChartInputOutpu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7" name="Picture 6" descr="small2030_4c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257925"/>
            <a:ext cx="12668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Flowchart: Data 17"/>
          <p:cNvSpPr/>
          <p:nvPr/>
        </p:nvSpPr>
        <p:spPr>
          <a:xfrm>
            <a:off x="2100263" y="6443662"/>
            <a:ext cx="5486400" cy="19050"/>
          </a:xfrm>
          <a:prstGeom prst="flowChartInputOutpu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9" name="Flowchart: Data 18"/>
          <p:cNvSpPr/>
          <p:nvPr/>
        </p:nvSpPr>
        <p:spPr>
          <a:xfrm>
            <a:off x="2209800" y="6537702"/>
            <a:ext cx="5257800" cy="17463"/>
          </a:xfrm>
          <a:prstGeom prst="flowChartInputOutpu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548640" y="1444752"/>
            <a:ext cx="8229600" cy="3124200"/>
          </a:xfrm>
        </p:spPr>
        <p:txBody>
          <a:bodyPr rIns="274320"/>
          <a:lstStyle/>
          <a:p>
            <a:pPr eaLnBrk="1" hangingPunct="1">
              <a:spcBef>
                <a:spcPts val="300"/>
              </a:spcBef>
              <a:tabLst>
                <a:tab pos="4860925" algn="l"/>
              </a:tabLst>
            </a:pPr>
            <a:r>
              <a:rPr lang="en-US" sz="2800" dirty="0" smtClean="0"/>
              <a:t>Conduct comprehensive examination of conventional and high-speed rail alternatives</a:t>
            </a:r>
          </a:p>
          <a:p>
            <a:pPr lvl="1" eaLnBrk="1" hangingPunct="1">
              <a:spcBef>
                <a:spcPts val="0"/>
              </a:spcBef>
              <a:tabLst>
                <a:tab pos="4860925" algn="l"/>
              </a:tabLst>
            </a:pPr>
            <a:r>
              <a:rPr lang="en-US" sz="2700" dirty="0" smtClean="0">
                <a:solidFill>
                  <a:srgbClr val="002060"/>
                </a:solidFill>
              </a:rPr>
              <a:t>Committee of representative stakeholders </a:t>
            </a:r>
          </a:p>
          <a:p>
            <a:pPr lvl="1" eaLnBrk="1" hangingPunct="1">
              <a:spcBef>
                <a:spcPts val="0"/>
              </a:spcBef>
              <a:tabLst>
                <a:tab pos="4860925" algn="l"/>
              </a:tabLst>
            </a:pPr>
            <a:r>
              <a:rPr lang="en-US" sz="2700" dirty="0" smtClean="0">
                <a:solidFill>
                  <a:srgbClr val="002060"/>
                </a:solidFill>
              </a:rPr>
              <a:t>Recommendations  in 2010</a:t>
            </a:r>
          </a:p>
          <a:p>
            <a:pPr lvl="1" eaLnBrk="1" hangingPunct="1">
              <a:spcBef>
                <a:spcPts val="600"/>
              </a:spcBef>
            </a:pPr>
            <a:endParaRPr lang="en-US" sz="2700" dirty="0" smtClean="0">
              <a:solidFill>
                <a:srgbClr val="002060"/>
              </a:solidFill>
            </a:endParaRPr>
          </a:p>
        </p:txBody>
      </p:sp>
      <p:pic>
        <p:nvPicPr>
          <p:cNvPr id="11" name="Picture 10" descr="intercity2.jpg"/>
          <p:cNvPicPr>
            <a:picLocks noChangeAspect="1"/>
          </p:cNvPicPr>
          <p:nvPr/>
        </p:nvPicPr>
        <p:blipFill>
          <a:blip r:embed="rId4"/>
          <a:srcRect t="9662" b="14261"/>
          <a:stretch>
            <a:fillRect/>
          </a:stretch>
        </p:blipFill>
        <p:spPr>
          <a:xfrm>
            <a:off x="914400" y="3352800"/>
            <a:ext cx="7315200" cy="281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r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33800"/>
            <a:ext cx="3657600" cy="2464149"/>
          </a:xfrm>
          <a:prstGeom prst="rect">
            <a:avLst/>
          </a:prstGeom>
        </p:spPr>
      </p:pic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3810000" y="274320"/>
            <a:ext cx="5334000" cy="1417638"/>
          </a:xfrm>
        </p:spPr>
        <p:txBody>
          <a:bodyPr/>
          <a:lstStyle/>
          <a:p>
            <a:pPr eaLnBrk="1" hangingPunct="1"/>
            <a:r>
              <a:rPr lang="en-US" dirty="0" smtClean="0"/>
              <a:t>Ports and Waterways </a:t>
            </a:r>
          </a:p>
        </p:txBody>
      </p:sp>
      <p:grpSp>
        <p:nvGrpSpPr>
          <p:cNvPr id="2" name="Group 22"/>
          <p:cNvGrpSpPr/>
          <p:nvPr/>
        </p:nvGrpSpPr>
        <p:grpSpPr>
          <a:xfrm>
            <a:off x="0" y="6172200"/>
            <a:ext cx="9144000" cy="685800"/>
            <a:chOff x="0" y="6172200"/>
            <a:chExt cx="9144000" cy="685800"/>
          </a:xfrm>
        </p:grpSpPr>
        <p:sp>
          <p:nvSpPr>
            <p:cNvPr id="15" name="Rectangle 14"/>
            <p:cNvSpPr/>
            <p:nvPr/>
          </p:nvSpPr>
          <p:spPr>
            <a:xfrm>
              <a:off x="0" y="6172200"/>
              <a:ext cx="914400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Data 15"/>
            <p:cNvSpPr/>
            <p:nvPr/>
          </p:nvSpPr>
          <p:spPr>
            <a:xfrm>
              <a:off x="2100263" y="6626225"/>
              <a:ext cx="5029200" cy="19050"/>
            </a:xfrm>
            <a:prstGeom prst="flowChartInputOutpu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pic>
          <p:nvPicPr>
            <p:cNvPr id="17" name="Picture 6" descr="small2030_4c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62000" y="6257925"/>
              <a:ext cx="1266825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Flowchart: Data 17"/>
            <p:cNvSpPr/>
            <p:nvPr/>
          </p:nvSpPr>
          <p:spPr>
            <a:xfrm>
              <a:off x="2100263" y="6443662"/>
              <a:ext cx="5486400" cy="19050"/>
            </a:xfrm>
            <a:prstGeom prst="flowChartInputOutpu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9" name="Flowchart: Data 18"/>
            <p:cNvSpPr/>
            <p:nvPr/>
          </p:nvSpPr>
          <p:spPr>
            <a:xfrm>
              <a:off x="2100263" y="6535737"/>
              <a:ext cx="5257800" cy="17463"/>
            </a:xfrm>
            <a:prstGeom prst="flowChartInputOutpu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pic>
        <p:nvPicPr>
          <p:cNvPr id="20" name="Picture 19" descr="shipflag.JPG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>
          <a:xfrm rot="5400000">
            <a:off x="-327460" y="327460"/>
            <a:ext cx="4312520" cy="3657600"/>
          </a:xfrm>
          <a:prstGeom prst="rect">
            <a:avLst/>
          </a:prstGeom>
        </p:spPr>
      </p:pic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3657600" y="1447800"/>
            <a:ext cx="5486400" cy="4495800"/>
          </a:xfrm>
        </p:spPr>
        <p:txBody>
          <a:bodyPr rIns="274320"/>
          <a:lstStyle/>
          <a:p>
            <a:pPr eaLnBrk="1" hangingPunct="1">
              <a:spcBef>
                <a:spcPts val="600"/>
              </a:spcBef>
              <a:tabLst>
                <a:tab pos="4860925" algn="l"/>
              </a:tabLst>
            </a:pPr>
            <a:r>
              <a:rPr lang="en-US" sz="2800" dirty="0" smtClean="0"/>
              <a:t>Monitor adequacy of federal and state funding to meet security requirements</a:t>
            </a:r>
          </a:p>
          <a:p>
            <a:pPr eaLnBrk="1" hangingPunct="1">
              <a:spcBef>
                <a:spcPts val="600"/>
              </a:spcBef>
              <a:tabLst>
                <a:tab pos="4860925" algn="l"/>
              </a:tabLst>
            </a:pPr>
            <a:r>
              <a:rPr lang="en-US" sz="2800" dirty="0" smtClean="0"/>
              <a:t>Monitor federal and state funding to provide adequate connecting transportation infrastructure to ensure a significant contribution to Texas’ economic competitiveness</a:t>
            </a:r>
            <a:endParaRPr lang="en-US" sz="2000" dirty="0" smtClean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irport_DSCF8856.jpg"/>
          <p:cNvPicPr>
            <a:picLocks noChangeAspect="1"/>
          </p:cNvPicPr>
          <p:nvPr/>
        </p:nvPicPr>
        <p:blipFill>
          <a:blip r:embed="rId3"/>
          <a:srcRect t="14881" r="20302"/>
          <a:stretch>
            <a:fillRect/>
          </a:stretch>
        </p:blipFill>
        <p:spPr>
          <a:xfrm>
            <a:off x="1981200" y="2590800"/>
            <a:ext cx="5115526" cy="3657600"/>
          </a:xfrm>
          <a:prstGeom prst="rect">
            <a:avLst/>
          </a:prstGeom>
        </p:spPr>
      </p:pic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457200" y="301752"/>
            <a:ext cx="8229600" cy="1417638"/>
          </a:xfrm>
        </p:spPr>
        <p:txBody>
          <a:bodyPr/>
          <a:lstStyle/>
          <a:p>
            <a:pPr eaLnBrk="1" hangingPunct="1"/>
            <a:r>
              <a:rPr lang="en-US" dirty="0" smtClean="0"/>
              <a:t>Airports</a:t>
            </a:r>
          </a:p>
        </p:txBody>
      </p:sp>
      <p:grpSp>
        <p:nvGrpSpPr>
          <p:cNvPr id="2" name="Group 22"/>
          <p:cNvGrpSpPr/>
          <p:nvPr/>
        </p:nvGrpSpPr>
        <p:grpSpPr>
          <a:xfrm>
            <a:off x="0" y="6172200"/>
            <a:ext cx="9144000" cy="685800"/>
            <a:chOff x="0" y="6172200"/>
            <a:chExt cx="9144000" cy="685800"/>
          </a:xfrm>
        </p:grpSpPr>
        <p:sp>
          <p:nvSpPr>
            <p:cNvPr id="15" name="Rectangle 14"/>
            <p:cNvSpPr/>
            <p:nvPr/>
          </p:nvSpPr>
          <p:spPr>
            <a:xfrm>
              <a:off x="0" y="6172200"/>
              <a:ext cx="914400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Data 15"/>
            <p:cNvSpPr/>
            <p:nvPr/>
          </p:nvSpPr>
          <p:spPr>
            <a:xfrm>
              <a:off x="2100263" y="6626225"/>
              <a:ext cx="5029200" cy="19050"/>
            </a:xfrm>
            <a:prstGeom prst="flowChartInputOutpu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pic>
          <p:nvPicPr>
            <p:cNvPr id="17" name="Picture 6" descr="small2030_4c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62000" y="6257925"/>
              <a:ext cx="1266825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Flowchart: Data 17"/>
            <p:cNvSpPr/>
            <p:nvPr/>
          </p:nvSpPr>
          <p:spPr>
            <a:xfrm>
              <a:off x="2100263" y="6443662"/>
              <a:ext cx="5486400" cy="19050"/>
            </a:xfrm>
            <a:prstGeom prst="flowChartInputOutpu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9" name="Flowchart: Data 18"/>
            <p:cNvSpPr/>
            <p:nvPr/>
          </p:nvSpPr>
          <p:spPr>
            <a:xfrm>
              <a:off x="2100263" y="6535737"/>
              <a:ext cx="5257800" cy="17463"/>
            </a:xfrm>
            <a:prstGeom prst="flowChartInputOutpu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457200" y="1444752"/>
            <a:ext cx="8229600" cy="1298448"/>
          </a:xfrm>
        </p:spPr>
        <p:txBody>
          <a:bodyPr rIns="274320"/>
          <a:lstStyle/>
          <a:p>
            <a:pPr eaLnBrk="1" hangingPunct="1">
              <a:spcBef>
                <a:spcPts val="300"/>
              </a:spcBef>
              <a:tabLst>
                <a:tab pos="4860925" algn="l"/>
              </a:tabLst>
            </a:pPr>
            <a:r>
              <a:rPr lang="en-US" sz="2800" dirty="0" smtClean="0"/>
              <a:t>Monitor adequacy of federal and state funding to ensure a significant contribution to economic competitiveness</a:t>
            </a:r>
          </a:p>
          <a:p>
            <a:pPr lvl="1" eaLnBrk="1" hangingPunct="1">
              <a:spcBef>
                <a:spcPts val="600"/>
              </a:spcBef>
            </a:pPr>
            <a:endParaRPr lang="en-US" sz="2000" dirty="0" smtClean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09800" y="2438400"/>
            <a:ext cx="5334000" cy="19050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tx1"/>
                </a:solidFill>
              </a:rPr>
              <a:t>QUESTIONS?</a:t>
            </a:r>
            <a:endParaRPr lang="en-US" sz="6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itle 5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Context of 2030 Study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33400" y="1524000"/>
            <a:ext cx="8229600" cy="4525963"/>
          </a:xfrm>
        </p:spPr>
        <p:txBody>
          <a:bodyPr tIns="274320" rtlCol="0">
            <a:normAutofit fontScale="85000" lnSpcReduction="10000"/>
          </a:bodyPr>
          <a:lstStyle/>
          <a:p>
            <a:pPr eaLnBrk="1" fontAlgn="auto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Population growth, policy issues, high public and policy interest</a:t>
            </a:r>
          </a:p>
          <a:p>
            <a:pPr eaLnBrk="1" fontAlgn="auto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Urgent need for current, independent, authoritative statewide needs assessment superseding all prior estimates</a:t>
            </a:r>
          </a:p>
          <a:p>
            <a:pPr eaLnBrk="1" fontAlgn="auto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Volunteer committee – experienced, respected stakeholders guiding independent research</a:t>
            </a:r>
          </a:p>
          <a:p>
            <a:pPr eaLnBrk="1" fontAlgn="auto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Public hearings - solicit citizen input</a:t>
            </a:r>
          </a:p>
          <a:p>
            <a:pPr eaLnBrk="1" fontAlgn="auto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Funding available, even with new sources, will not be adequate to address all identified transportation needs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irport_DSCF8856.jpg"/>
          <p:cNvPicPr>
            <a:picLocks noChangeAspect="1"/>
          </p:cNvPicPr>
          <p:nvPr/>
        </p:nvPicPr>
        <p:blipFill>
          <a:blip r:embed="rId3"/>
          <a:srcRect r="20302"/>
          <a:stretch>
            <a:fillRect/>
          </a:stretch>
        </p:blipFill>
        <p:spPr>
          <a:xfrm>
            <a:off x="-1" y="0"/>
            <a:ext cx="3810001" cy="3200400"/>
          </a:xfrm>
          <a:prstGeom prst="rect">
            <a:avLst/>
          </a:prstGeom>
        </p:spPr>
      </p:pic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3810000" y="0"/>
            <a:ext cx="5334000" cy="1417638"/>
          </a:xfrm>
        </p:spPr>
        <p:txBody>
          <a:bodyPr/>
          <a:lstStyle/>
          <a:p>
            <a:pPr eaLnBrk="1" hangingPunct="1"/>
            <a:r>
              <a:rPr lang="en-US" dirty="0" smtClean="0"/>
              <a:t>2030 Committee Scope</a:t>
            </a:r>
          </a:p>
        </p:txBody>
      </p:sp>
      <p:pic>
        <p:nvPicPr>
          <p:cNvPr id="13" name="Picture 12" descr="houston_bus_DSCF2130.jpg"/>
          <p:cNvPicPr>
            <a:picLocks noChangeAspect="1"/>
          </p:cNvPicPr>
          <p:nvPr/>
        </p:nvPicPr>
        <p:blipFill>
          <a:blip r:embed="rId4"/>
          <a:srcRect r="20304"/>
          <a:stretch>
            <a:fillRect/>
          </a:stretch>
        </p:blipFill>
        <p:spPr>
          <a:xfrm>
            <a:off x="0" y="3200400"/>
            <a:ext cx="3810000" cy="3200400"/>
          </a:xfrm>
          <a:prstGeom prst="rect">
            <a:avLst/>
          </a:prstGeom>
        </p:spPr>
      </p:pic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3810000" y="1295400"/>
            <a:ext cx="5334000" cy="4953000"/>
          </a:xfrm>
        </p:spPr>
        <p:txBody>
          <a:bodyPr rIns="274320"/>
          <a:lstStyle/>
          <a:p>
            <a:pPr eaLnBrk="1" hangingPunct="1">
              <a:spcBef>
                <a:spcPts val="1200"/>
              </a:spcBef>
              <a:tabLst>
                <a:tab pos="4860925" algn="l"/>
              </a:tabLst>
            </a:pPr>
            <a:r>
              <a:rPr lang="en-US" sz="2800" dirty="0" smtClean="0"/>
              <a:t>Comprehensive update on the mobility and maintenance needs of Texas</a:t>
            </a:r>
          </a:p>
          <a:p>
            <a:pPr lvl="1" eaLnBrk="1" hangingPunct="1">
              <a:spcBef>
                <a:spcPts val="600"/>
              </a:spcBef>
              <a:tabLst>
                <a:tab pos="4860925" algn="l"/>
              </a:tabLst>
            </a:pPr>
            <a:r>
              <a:rPr lang="en-US" dirty="0" smtClean="0">
                <a:solidFill>
                  <a:srgbClr val="002060"/>
                </a:solidFill>
              </a:rPr>
              <a:t>Maintenance: pavements and bridges</a:t>
            </a:r>
          </a:p>
          <a:p>
            <a:pPr lvl="1" eaLnBrk="1" hangingPunct="1">
              <a:spcBef>
                <a:spcPts val="600"/>
              </a:spcBef>
              <a:tabLst>
                <a:tab pos="4860925" algn="l"/>
              </a:tabLst>
            </a:pPr>
            <a:r>
              <a:rPr lang="en-US" dirty="0" smtClean="0">
                <a:solidFill>
                  <a:srgbClr val="002060"/>
                </a:solidFill>
              </a:rPr>
              <a:t>Mobility: urban and rural</a:t>
            </a:r>
          </a:p>
          <a:p>
            <a:pPr eaLnBrk="1" hangingPunct="1">
              <a:spcBef>
                <a:spcPts val="600"/>
              </a:spcBef>
              <a:tabLst>
                <a:tab pos="4860925" algn="l"/>
              </a:tabLst>
            </a:pPr>
            <a:r>
              <a:rPr lang="en-US" sz="2800" dirty="0" smtClean="0"/>
              <a:t>Overview other transportation needs, especially potential for Texas’ relying increasingly on non-highway modes</a:t>
            </a:r>
          </a:p>
          <a:p>
            <a:pPr lvl="1" eaLnBrk="1" hangingPunct="1">
              <a:spcBef>
                <a:spcPts val="600"/>
              </a:spcBef>
            </a:pPr>
            <a:endParaRPr lang="en-US" sz="2000" dirty="0" smtClean="0">
              <a:solidFill>
                <a:srgbClr val="002060"/>
              </a:solidFill>
            </a:endParaRPr>
          </a:p>
        </p:txBody>
      </p:sp>
      <p:pic>
        <p:nvPicPr>
          <p:cNvPr id="21" name="Picture 20" descr="Barge.jpg"/>
          <p:cNvPicPr>
            <a:picLocks noChangeAspect="1"/>
          </p:cNvPicPr>
          <p:nvPr/>
        </p:nvPicPr>
        <p:blipFill>
          <a:blip r:embed="rId5"/>
          <a:srcRect l="12833" r="6964"/>
          <a:stretch>
            <a:fillRect/>
          </a:stretch>
        </p:blipFill>
        <p:spPr>
          <a:xfrm>
            <a:off x="0" y="0"/>
            <a:ext cx="3810000" cy="3200400"/>
          </a:xfrm>
          <a:prstGeom prst="rect">
            <a:avLst/>
          </a:prstGeom>
        </p:spPr>
      </p:pic>
      <p:pic>
        <p:nvPicPr>
          <p:cNvPr id="22" name="Picture 21" descr="intercity rail -small.jpg"/>
          <p:cNvPicPr>
            <a:picLocks noChangeAspect="1"/>
          </p:cNvPicPr>
          <p:nvPr/>
        </p:nvPicPr>
        <p:blipFill>
          <a:blip r:embed="rId6" cstate="screen"/>
          <a:srcRect/>
          <a:stretch>
            <a:fillRect/>
          </a:stretch>
        </p:blipFill>
        <p:spPr>
          <a:xfrm>
            <a:off x="0" y="3048000"/>
            <a:ext cx="3810000" cy="3200400"/>
          </a:xfrm>
          <a:prstGeom prst="rect">
            <a:avLst/>
          </a:prstGeom>
        </p:spPr>
      </p:pic>
      <p:pic>
        <p:nvPicPr>
          <p:cNvPr id="24" name="Picture 23" descr="04.jpg"/>
          <p:cNvPicPr>
            <a:picLocks noChangeAspect="1"/>
          </p:cNvPicPr>
          <p:nvPr/>
        </p:nvPicPr>
        <p:blipFill>
          <a:blip r:embed="rId7" cstate="screen"/>
          <a:srcRect/>
          <a:stretch>
            <a:fillRect/>
          </a:stretch>
        </p:blipFill>
        <p:spPr>
          <a:xfrm>
            <a:off x="0" y="0"/>
            <a:ext cx="3810000" cy="3200400"/>
          </a:xfrm>
          <a:prstGeom prst="rect">
            <a:avLst/>
          </a:prstGeom>
        </p:spPr>
      </p:pic>
      <p:pic>
        <p:nvPicPr>
          <p:cNvPr id="25" name="Picture 24" descr="container train.jpg"/>
          <p:cNvPicPr>
            <a:picLocks noChangeAspect="1"/>
          </p:cNvPicPr>
          <p:nvPr/>
        </p:nvPicPr>
        <p:blipFill>
          <a:blip r:embed="rId8" cstate="screen"/>
          <a:srcRect/>
          <a:stretch>
            <a:fillRect/>
          </a:stretch>
        </p:blipFill>
        <p:spPr>
          <a:xfrm>
            <a:off x="-3048" y="3200401"/>
            <a:ext cx="3813048" cy="3657599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0" y="6172200"/>
            <a:ext cx="9144000" cy="685800"/>
            <a:chOff x="0" y="6172200"/>
            <a:chExt cx="9144000" cy="685800"/>
          </a:xfrm>
        </p:grpSpPr>
        <p:sp>
          <p:nvSpPr>
            <p:cNvPr id="15" name="Rectangle 14"/>
            <p:cNvSpPr/>
            <p:nvPr/>
          </p:nvSpPr>
          <p:spPr>
            <a:xfrm>
              <a:off x="0" y="6172200"/>
              <a:ext cx="914400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Data 15"/>
            <p:cNvSpPr/>
            <p:nvPr/>
          </p:nvSpPr>
          <p:spPr>
            <a:xfrm>
              <a:off x="2100263" y="6626225"/>
              <a:ext cx="5029200" cy="19050"/>
            </a:xfrm>
            <a:prstGeom prst="flowChartInputOutpu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pic>
          <p:nvPicPr>
            <p:cNvPr id="17" name="Picture 6" descr="small2030_4c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762000" y="6257925"/>
              <a:ext cx="1266825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Flowchart: Data 17"/>
            <p:cNvSpPr/>
            <p:nvPr/>
          </p:nvSpPr>
          <p:spPr>
            <a:xfrm>
              <a:off x="2100263" y="6443662"/>
              <a:ext cx="5486400" cy="19050"/>
            </a:xfrm>
            <a:prstGeom prst="flowChartInputOutpu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9" name="Flowchart: Data 18"/>
            <p:cNvSpPr/>
            <p:nvPr/>
          </p:nvSpPr>
          <p:spPr>
            <a:xfrm>
              <a:off x="2100263" y="6535737"/>
              <a:ext cx="5257800" cy="17463"/>
            </a:xfrm>
            <a:prstGeom prst="flowChartInputOutpu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6" presetClass="entr" presetSubtype="4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6" presetClass="entr" presetSubtype="2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Key Questions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eaLnBrk="1" hangingPunct="1">
              <a:spcBef>
                <a:spcPts val="1200"/>
              </a:spcBef>
            </a:pPr>
            <a:r>
              <a:rPr lang="en-US" dirty="0" smtClean="0"/>
              <a:t>Infrastructure goals?</a:t>
            </a:r>
          </a:p>
          <a:p>
            <a:pPr eaLnBrk="1" hangingPunct="1">
              <a:spcBef>
                <a:spcPts val="1200"/>
              </a:spcBef>
            </a:pPr>
            <a:r>
              <a:rPr lang="en-US" dirty="0" smtClean="0"/>
              <a:t>Level of investment needed from all sources?</a:t>
            </a:r>
          </a:p>
          <a:p>
            <a:pPr lvl="1" eaLnBrk="1" hangingPunct="1"/>
            <a:r>
              <a:rPr lang="en-US" dirty="0" smtClean="0">
                <a:solidFill>
                  <a:srgbClr val="002060"/>
                </a:solidFill>
              </a:rPr>
              <a:t>Infrastructure (bridges, pavements)</a:t>
            </a:r>
          </a:p>
          <a:p>
            <a:pPr lvl="1" eaLnBrk="1" hangingPunct="1"/>
            <a:r>
              <a:rPr lang="en-US" dirty="0" smtClean="0">
                <a:solidFill>
                  <a:srgbClr val="002060"/>
                </a:solidFill>
              </a:rPr>
              <a:t>Mobility and safety (urban, rural)</a:t>
            </a:r>
          </a:p>
          <a:p>
            <a:pPr eaLnBrk="1" hangingPunct="1">
              <a:spcBef>
                <a:spcPts val="1200"/>
              </a:spcBef>
            </a:pPr>
            <a:r>
              <a:rPr lang="en-US" dirty="0" smtClean="0"/>
              <a:t>Effects of alternative investment levels?</a:t>
            </a:r>
          </a:p>
          <a:p>
            <a:pPr eaLnBrk="1" hangingPunct="1">
              <a:spcBef>
                <a:spcPts val="1200"/>
              </a:spcBef>
            </a:pPr>
            <a:r>
              <a:rPr lang="en-US" dirty="0" smtClean="0"/>
              <a:t>Strategic relationships with other modes? (public transportation, freight rail, intercity passenger rail, ports and waterways, airports)</a:t>
            </a:r>
          </a:p>
          <a:p>
            <a:pPr eaLnBrk="1" hangingPunct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Committee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43400"/>
          </a:xfrm>
        </p:spPr>
        <p:txBody>
          <a:bodyPr tIns="91440" rtlCol="0">
            <a:noAutofit/>
          </a:bodyPr>
          <a:lstStyle/>
          <a:p>
            <a:pPr marL="344488" indent="-230188" eaLnBrk="1" fontAlgn="auto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2800" dirty="0" smtClean="0"/>
              <a:t>Preserve and enhance the value of the state’s enormous investment in transportation infrastructure</a:t>
            </a:r>
          </a:p>
          <a:p>
            <a:pPr marL="344488" indent="-230188" eaLnBrk="1" fontAlgn="auto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2800" dirty="0" smtClean="0"/>
              <a:t>Preserve and enhance urban and rural mobility and their value to the economic competitiveness of Texas</a:t>
            </a:r>
          </a:p>
          <a:p>
            <a:pPr marL="344488" indent="-230188" eaLnBrk="1" fontAlgn="auto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2800" dirty="0" smtClean="0"/>
              <a:t>Enhance the safety of Texas’ traveling public</a:t>
            </a:r>
          </a:p>
          <a:p>
            <a:pPr marL="344488" indent="-230188" eaLnBrk="1" fontAlgn="auto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2800" dirty="0" smtClean="0"/>
              <a:t>Initiate a discussion on strategic rebalancing of transportation investments to anticipate future capacity restraints and mobility needs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3" name="Content Placeholder 22" descr="Pavements backgroundjpg.jpg"/>
          <p:cNvPicPr>
            <a:picLocks noGrp="1" noChangeAspect="1"/>
          </p:cNvPicPr>
          <p:nvPr>
            <p:ph idx="1"/>
          </p:nvPr>
        </p:nvPicPr>
        <p:blipFill>
          <a:blip r:embed="rId2"/>
          <a:srcRect t="1574"/>
          <a:stretch>
            <a:fillRect/>
          </a:stretch>
        </p:blipFill>
        <p:spPr>
          <a:xfrm>
            <a:off x="-24546" y="-76200"/>
            <a:ext cx="9187596" cy="6324600"/>
          </a:xfrm>
        </p:spPr>
      </p:pic>
      <p:sp>
        <p:nvSpPr>
          <p:cNvPr id="21" name="Title 1"/>
          <p:cNvSpPr txBox="1">
            <a:spLocks/>
          </p:cNvSpPr>
          <p:nvPr/>
        </p:nvSpPr>
        <p:spPr bwMode="auto">
          <a:xfrm>
            <a:off x="457200" y="228600"/>
            <a:ext cx="8229600" cy="1143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Committee Recommendations - Pavements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 bwMode="auto">
          <a:xfrm>
            <a:off x="457200" y="1737360"/>
            <a:ext cx="8229600" cy="321564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2743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Preserve asset value of all pavements - maintain 90% “Good” or better pavement condition goal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3200" dirty="0" smtClean="0">
                <a:latin typeface="+mn-lt"/>
              </a:rPr>
              <a:t>Establish statewide system to forecast pavement maintenance and priorities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" name="Group 27"/>
          <p:cNvGrpSpPr/>
          <p:nvPr/>
        </p:nvGrpSpPr>
        <p:grpSpPr>
          <a:xfrm>
            <a:off x="0" y="6172200"/>
            <a:ext cx="9144000" cy="685800"/>
            <a:chOff x="0" y="6172200"/>
            <a:chExt cx="9144000" cy="685800"/>
          </a:xfrm>
        </p:grpSpPr>
        <p:sp>
          <p:nvSpPr>
            <p:cNvPr id="29" name="Rectangle 28"/>
            <p:cNvSpPr/>
            <p:nvPr/>
          </p:nvSpPr>
          <p:spPr>
            <a:xfrm>
              <a:off x="0" y="6172200"/>
              <a:ext cx="914400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lowchart: Data 29"/>
            <p:cNvSpPr/>
            <p:nvPr/>
          </p:nvSpPr>
          <p:spPr>
            <a:xfrm>
              <a:off x="2100263" y="6626225"/>
              <a:ext cx="5029200" cy="19050"/>
            </a:xfrm>
            <a:prstGeom prst="flowChartInputOutpu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pic>
          <p:nvPicPr>
            <p:cNvPr id="31" name="Picture 6" descr="small2030_4c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62000" y="6257925"/>
              <a:ext cx="1266825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" name="Flowchart: Data 31"/>
            <p:cNvSpPr/>
            <p:nvPr/>
          </p:nvSpPr>
          <p:spPr>
            <a:xfrm>
              <a:off x="2100263" y="6443662"/>
              <a:ext cx="5486400" cy="19050"/>
            </a:xfrm>
            <a:prstGeom prst="flowChartInputOutpu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33" name="Flowchart: Data 32"/>
            <p:cNvSpPr/>
            <p:nvPr/>
          </p:nvSpPr>
          <p:spPr>
            <a:xfrm>
              <a:off x="2100263" y="6535737"/>
              <a:ext cx="5257800" cy="17463"/>
            </a:xfrm>
            <a:prstGeom prst="flowChartInputOutpu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457200" y="4876800"/>
          <a:ext cx="8229599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0"/>
                <a:gridCol w="3581400"/>
                <a:gridCol w="457199"/>
              </a:tblGrid>
              <a:tr h="289560">
                <a:tc rowSpan="2">
                  <a:txBody>
                    <a:bodyPr/>
                    <a:lstStyle/>
                    <a:p>
                      <a:pPr marL="806450" indent="-341313">
                        <a:buFont typeface="Arial" pitchFamily="34" charset="0"/>
                        <a:buNone/>
                      </a:pPr>
                      <a:r>
                        <a:rPr lang="en-US" sz="3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Investment needed =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$89 Billion T</a:t>
                      </a:r>
                      <a:r>
                        <a:rPr lang="en-US" sz="3200" b="0" baseline="0" dirty="0" smtClean="0">
                          <a:solidFill>
                            <a:schemeClr val="tx1"/>
                          </a:solidFill>
                        </a:rPr>
                        <a:t>otal</a:t>
                      </a:r>
                      <a:endParaRPr lang="en-US" sz="3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6A4"/>
                    </a:solidFill>
                  </a:tcPr>
                </a:tc>
              </a:tr>
              <a:tr h="4953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$4.0 Billion</a:t>
                      </a:r>
                      <a:r>
                        <a:rPr lang="en-US" sz="3200" b="0" baseline="0" dirty="0" smtClean="0">
                          <a:solidFill>
                            <a:schemeClr val="tx1"/>
                          </a:solidFill>
                        </a:rPr>
                        <a:t> Annually</a:t>
                      </a:r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6A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90% “Good” or Better Goal </a:t>
            </a:r>
            <a:br>
              <a:rPr lang="en-US" dirty="0" smtClean="0"/>
            </a:br>
            <a:r>
              <a:rPr lang="en-US" dirty="0" smtClean="0"/>
              <a:t>Total and Annual Needs</a:t>
            </a:r>
            <a:endParaRPr lang="en-US" dirty="0"/>
          </a:p>
        </p:txBody>
      </p:sp>
      <p:graphicFrame>
        <p:nvGraphicFramePr>
          <p:cNvPr id="7" name="Chart 6"/>
          <p:cNvGraphicFramePr>
            <a:graphicFrameLocks/>
          </p:cNvGraphicFramePr>
          <p:nvPr/>
        </p:nvGraphicFramePr>
        <p:xfrm>
          <a:off x="228600" y="1524000"/>
          <a:ext cx="8686800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bridges 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" y="0"/>
            <a:ext cx="9171432" cy="6425723"/>
          </a:xfrm>
          <a:prstGeom prst="rect">
            <a:avLst/>
          </a:prstGeom>
        </p:spPr>
      </p:pic>
      <p:sp>
        <p:nvSpPr>
          <p:cNvPr id="3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Committee Recommendations - Bridges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352800"/>
          </a:xfrm>
        </p:spPr>
        <p:txBody>
          <a:bodyPr tIns="45720" rtlCol="0">
            <a:normAutofit lnSpcReduction="10000"/>
          </a:bodyPr>
          <a:lstStyle/>
          <a:p>
            <a:pPr eaLnBrk="1" fontAlgn="auto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3000" dirty="0" smtClean="0"/>
              <a:t>Replace on-system structurally deficient and sub-standard for load only bridges by 2012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3000" dirty="0" smtClean="0"/>
              <a:t>Replace remaining structurally deficient, sub-standard for load only, and functionally obsolete bridges by 2030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3000" dirty="0" smtClean="0"/>
              <a:t>Increase inspection and maintenance activities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rgbClr val="002060"/>
                </a:solidFill>
              </a:rPr>
              <a:t>Maintain safety 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rgbClr val="002060"/>
                </a:solidFill>
              </a:rPr>
              <a:t>Extend life</a:t>
            </a:r>
          </a:p>
        </p:txBody>
      </p:sp>
      <p:grpSp>
        <p:nvGrpSpPr>
          <p:cNvPr id="36" name="Group 21"/>
          <p:cNvGrpSpPr/>
          <p:nvPr/>
        </p:nvGrpSpPr>
        <p:grpSpPr>
          <a:xfrm>
            <a:off x="0" y="6172200"/>
            <a:ext cx="9144000" cy="685800"/>
            <a:chOff x="0" y="6172200"/>
            <a:chExt cx="9144000" cy="685800"/>
          </a:xfrm>
        </p:grpSpPr>
        <p:sp>
          <p:nvSpPr>
            <p:cNvPr id="37" name="Rectangle 36"/>
            <p:cNvSpPr/>
            <p:nvPr/>
          </p:nvSpPr>
          <p:spPr>
            <a:xfrm>
              <a:off x="0" y="6172200"/>
              <a:ext cx="914400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lowchart: Data 37"/>
            <p:cNvSpPr/>
            <p:nvPr/>
          </p:nvSpPr>
          <p:spPr>
            <a:xfrm>
              <a:off x="2100263" y="6626225"/>
              <a:ext cx="5029200" cy="19050"/>
            </a:xfrm>
            <a:prstGeom prst="flowChartInputOutpu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pic>
          <p:nvPicPr>
            <p:cNvPr id="39" name="Picture 6" descr="small2030_4c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62000" y="6257925"/>
              <a:ext cx="1266825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" name="Flowchart: Data 39"/>
            <p:cNvSpPr/>
            <p:nvPr/>
          </p:nvSpPr>
          <p:spPr>
            <a:xfrm>
              <a:off x="2100263" y="6443662"/>
              <a:ext cx="5486400" cy="19050"/>
            </a:xfrm>
            <a:prstGeom prst="flowChartInputOutpu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1" name="Flowchart: Data 40"/>
            <p:cNvSpPr/>
            <p:nvPr/>
          </p:nvSpPr>
          <p:spPr>
            <a:xfrm>
              <a:off x="2100263" y="6535737"/>
              <a:ext cx="5257800" cy="17463"/>
            </a:xfrm>
            <a:prstGeom prst="flowChartInputOutpu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457200" y="4876800"/>
          <a:ext cx="8229599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0"/>
                <a:gridCol w="3581400"/>
                <a:gridCol w="457199"/>
              </a:tblGrid>
              <a:tr h="289560">
                <a:tc rowSpan="2">
                  <a:txBody>
                    <a:bodyPr/>
                    <a:lstStyle/>
                    <a:p>
                      <a:pPr marL="806450" indent="-341313">
                        <a:buFont typeface="Arial" pitchFamily="34" charset="0"/>
                        <a:buNone/>
                      </a:pPr>
                      <a:r>
                        <a:rPr lang="en-US" sz="3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Investment needed =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$36 Billion T</a:t>
                      </a:r>
                      <a:r>
                        <a:rPr lang="en-US" sz="3200" b="0" baseline="0" dirty="0" smtClean="0">
                          <a:solidFill>
                            <a:schemeClr val="tx1"/>
                          </a:solidFill>
                        </a:rPr>
                        <a:t>otal</a:t>
                      </a:r>
                      <a:endParaRPr lang="en-US" sz="3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6A4"/>
                    </a:solidFill>
                  </a:tcPr>
                </a:tc>
              </a:tr>
              <a:tr h="4953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$1.6 Billion</a:t>
                      </a:r>
                      <a:r>
                        <a:rPr lang="en-US" sz="3200" b="0" baseline="0" dirty="0" smtClean="0">
                          <a:solidFill>
                            <a:schemeClr val="tx1"/>
                          </a:solidFill>
                        </a:rPr>
                        <a:t> Annually</a:t>
                      </a:r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6A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 autoUpdateAnimBg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3243</TotalTime>
  <Words>933</Words>
  <Application>Microsoft Office PowerPoint</Application>
  <PresentationFormat>On-screen Show (4:3)</PresentationFormat>
  <Paragraphs>255</Paragraphs>
  <Slides>26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Recommendations   </vt:lpstr>
      <vt:lpstr>Slide 2</vt:lpstr>
      <vt:lpstr>Context of 2030 Study</vt:lpstr>
      <vt:lpstr>2030 Committee Scope</vt:lpstr>
      <vt:lpstr>Key Questions</vt:lpstr>
      <vt:lpstr>Committee Goals</vt:lpstr>
      <vt:lpstr>Slide 7</vt:lpstr>
      <vt:lpstr>90% “Good” or Better Goal  Total and Annual Needs</vt:lpstr>
      <vt:lpstr>Committee Recommendations - Bridges</vt:lpstr>
      <vt:lpstr>Bridge Replacement, Maintenance and Inspection Costs (Billions 2008 $)</vt:lpstr>
      <vt:lpstr>Committee Recommendations  –  Urban Mobility</vt:lpstr>
      <vt:lpstr>Slide 12</vt:lpstr>
      <vt:lpstr>Slide 13</vt:lpstr>
      <vt:lpstr>Scenario Implementation  and Congestion Costs</vt:lpstr>
      <vt:lpstr>Benefits and Costs of Urban Scenario Investments in 2030 (Billions 2008 $)</vt:lpstr>
      <vt:lpstr>Committee Recommendations  –  Rural Mobility and Safety</vt:lpstr>
      <vt:lpstr>Benefits and Costs of Rural Scenario Investments in 2030 (Billions 2008 $)</vt:lpstr>
      <vt:lpstr>Total Investment Needed (2008 $)</vt:lpstr>
      <vt:lpstr>Total and State Investment Needed (Billions 2008 $)</vt:lpstr>
      <vt:lpstr>Other Transportation Modes  for 2030</vt:lpstr>
      <vt:lpstr>Public Transportation </vt:lpstr>
      <vt:lpstr>Freight Rail</vt:lpstr>
      <vt:lpstr>Intercity Passenger Rail</vt:lpstr>
      <vt:lpstr>Ports and Waterways </vt:lpstr>
      <vt:lpstr>Airports</vt:lpstr>
      <vt:lpstr>Slide 26</vt:lpstr>
    </vt:vector>
  </TitlesOfParts>
  <Company>Texas Transportation Institute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2030 Committee Recommendations</dc:title>
  <dc:creator>Bill Stockton</dc:creator>
  <cp:lastModifiedBy>S-Yates</cp:lastModifiedBy>
  <cp:revision>231</cp:revision>
  <cp:lastPrinted>2008-12-16T20:58:58Z</cp:lastPrinted>
  <dcterms:created xsi:type="dcterms:W3CDTF">2008-11-23T23:14:25Z</dcterms:created>
  <dcterms:modified xsi:type="dcterms:W3CDTF">2008-12-16T21:00:19Z</dcterms:modified>
</cp:coreProperties>
</file>